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1"/>
  </p:sldMasterIdLst>
  <p:notesMasterIdLst>
    <p:notesMasterId r:id="rId65"/>
  </p:notesMasterIdLst>
  <p:sldIdLst>
    <p:sldId id="256" r:id="rId2"/>
    <p:sldId id="852" r:id="rId3"/>
    <p:sldId id="257" r:id="rId4"/>
    <p:sldId id="258" r:id="rId5"/>
    <p:sldId id="986" r:id="rId6"/>
    <p:sldId id="917" r:id="rId7"/>
    <p:sldId id="1011" r:id="rId8"/>
    <p:sldId id="619" r:id="rId9"/>
    <p:sldId id="958" r:id="rId10"/>
    <p:sldId id="959" r:id="rId11"/>
    <p:sldId id="960" r:id="rId12"/>
    <p:sldId id="961" r:id="rId13"/>
    <p:sldId id="264" r:id="rId14"/>
    <p:sldId id="1012" r:id="rId15"/>
    <p:sldId id="962" r:id="rId16"/>
    <p:sldId id="1010" r:id="rId17"/>
    <p:sldId id="966" r:id="rId18"/>
    <p:sldId id="1022" r:id="rId19"/>
    <p:sldId id="1023" r:id="rId20"/>
    <p:sldId id="1008" r:id="rId21"/>
    <p:sldId id="991" r:id="rId22"/>
    <p:sldId id="992" r:id="rId23"/>
    <p:sldId id="993" r:id="rId24"/>
    <p:sldId id="920" r:id="rId25"/>
    <p:sldId id="974" r:id="rId26"/>
    <p:sldId id="975" r:id="rId27"/>
    <p:sldId id="976" r:id="rId28"/>
    <p:sldId id="941" r:id="rId29"/>
    <p:sldId id="977" r:id="rId30"/>
    <p:sldId id="978" r:id="rId31"/>
    <p:sldId id="979" r:id="rId32"/>
    <p:sldId id="980" r:id="rId33"/>
    <p:sldId id="981" r:id="rId34"/>
    <p:sldId id="1009" r:id="rId35"/>
    <p:sldId id="1013" r:id="rId36"/>
    <p:sldId id="989" r:id="rId37"/>
    <p:sldId id="995" r:id="rId38"/>
    <p:sldId id="996" r:id="rId39"/>
    <p:sldId id="997" r:id="rId40"/>
    <p:sldId id="998" r:id="rId41"/>
    <p:sldId id="999" r:id="rId42"/>
    <p:sldId id="1000" r:id="rId43"/>
    <p:sldId id="1001" r:id="rId44"/>
    <p:sldId id="1003" r:id="rId45"/>
    <p:sldId id="1004" r:id="rId46"/>
    <p:sldId id="1014" r:id="rId47"/>
    <p:sldId id="1015" r:id="rId48"/>
    <p:sldId id="1016" r:id="rId49"/>
    <p:sldId id="1017" r:id="rId50"/>
    <p:sldId id="1018" r:id="rId51"/>
    <p:sldId id="1019" r:id="rId52"/>
    <p:sldId id="1021" r:id="rId53"/>
    <p:sldId id="1020" r:id="rId54"/>
    <p:sldId id="973" r:id="rId55"/>
    <p:sldId id="968" r:id="rId56"/>
    <p:sldId id="969" r:id="rId57"/>
    <p:sldId id="970" r:id="rId58"/>
    <p:sldId id="267" r:id="rId59"/>
    <p:sldId id="268" r:id="rId60"/>
    <p:sldId id="787" r:id="rId61"/>
    <p:sldId id="983" r:id="rId62"/>
    <p:sldId id="988" r:id="rId63"/>
    <p:sldId id="972" r:id="rId6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057"/>
    <p:restoredTop sz="80295"/>
  </p:normalViewPr>
  <p:slideViewPr>
    <p:cSldViewPr snapToGrid="0">
      <p:cViewPr varScale="1">
        <p:scale>
          <a:sx n="108" d="100"/>
          <a:sy n="108" d="100"/>
        </p:scale>
        <p:origin x="-640" y="-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2.png>
</file>

<file path=ppt/media/image120.png>
</file>

<file path=ppt/media/image13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20.png>
</file>

<file path=ppt/media/image2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40.png>
</file>

<file path=ppt/media/image35.png>
</file>

<file path=ppt/media/image350.png>
</file>

<file path=ppt/media/image351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10.png>
</file>

<file path=ppt/media/image42.png>
</file>

<file path=ppt/media/image420.png>
</file>

<file path=ppt/media/image43.png>
</file>

<file path=ppt/media/image430.png>
</file>

<file path=ppt/media/image44.svg>
</file>

<file path=ppt/media/image45.jpg>
</file>

<file path=ppt/media/image46.png>
</file>

<file path=ppt/media/image47.png>
</file>

<file path=ppt/media/image48.png>
</file>

<file path=ppt/media/image49.jpe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png>
</file>

<file path=ppt/media/image6.jpeg>
</file>

<file path=ppt/media/image60.jpeg>
</file>

<file path=ppt/media/image60.png>
</file>

<file path=ppt/media/image61.png>
</file>

<file path=ppt/media/image62.jpeg>
</file>

<file path=ppt/media/image63.jpeg>
</file>

<file path=ppt/media/image64.jpeg>
</file>

<file path=ppt/media/image65.jpeg>
</file>

<file path=ppt/media/image65.png>
</file>

<file path=ppt/media/image66.jpeg>
</file>

<file path=ppt/media/image67.png>
</file>

<file path=ppt/media/image68.tiff>
</file>

<file path=ppt/media/image69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13ED7A-E0CC-A14D-8702-3DBB30C4345D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12B09-6666-2149-A7EC-89A035875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11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199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</a:t>
            </a:r>
            <a:r>
              <a:rPr lang="en-US" dirty="0" err="1"/>
              <a:t>advertsing</a:t>
            </a:r>
            <a:r>
              <a:rPr lang="en-US" dirty="0"/>
              <a:t> on radio helps make the TV advertising even more effective because of the awareness….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0565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Its hard to fit a model that just “stops” at 0 or 1, so logistic regression was a mathematical trick invented to allow the model to estimate a number that can take on any value, but map it to a probability.   </a:t>
            </a:r>
          </a:p>
          <a:p>
            <a:endParaRPr lang="en-US" dirty="0"/>
          </a:p>
          <a:p>
            <a:r>
              <a:rPr lang="en-US" dirty="0" err="1"/>
              <a:t>Beta_i</a:t>
            </a:r>
            <a:r>
              <a:rPr lang="en-US" dirty="0"/>
              <a:t> is NOT interpreted as a change in Y for every unit change in X.  Technically beta refers to the “log-odds” of the feature, which is the ration of the log(prob(Y=1)/prob(Y=0))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27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7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222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Predicting who is going to click on an ad…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7579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7973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Stabilizes the matrix</a:t>
            </a:r>
          </a:p>
          <a:p>
            <a:endParaRPr lang="en-US" dirty="0"/>
          </a:p>
          <a:p>
            <a:r>
              <a:rPr lang="en-US" dirty="0"/>
              <a:t>ML engineers love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137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3371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BD4A7-A5A3-1B97-B704-01FEF355F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445E2B-748F-705B-E1D8-25F0472BDD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47814F-EFF7-1180-65FA-C9BC467569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1A390-DB4E-39C3-74DE-7DA54DC41B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896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Imagine separating h v l value</a:t>
            </a:r>
          </a:p>
          <a:p>
            <a:r>
              <a:rPr lang="en-US" dirty="0"/>
              <a:t>On age and income</a:t>
            </a:r>
          </a:p>
          <a:p>
            <a:r>
              <a:rPr lang="en-US" dirty="0"/>
              <a:t>H and V not separable, </a:t>
            </a:r>
          </a:p>
          <a:p>
            <a:r>
              <a:rPr lang="en-US" dirty="0"/>
              <a:t>But you can unlock a third feature, customer loyalty that allows one to separate.  </a:t>
            </a:r>
          </a:p>
          <a:p>
            <a:endParaRPr lang="en-US" dirty="0"/>
          </a:p>
          <a:p>
            <a:r>
              <a:rPr lang="en-US" dirty="0"/>
              <a:t>That is what the “kernel trick” </a:t>
            </a:r>
            <a:r>
              <a:rPr lang="en-US" dirty="0" err="1"/>
              <a:t>does.l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77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3694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549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C6192-FBA6-155E-D338-C36D635ED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D495BD-8F66-394E-6046-F5B1973961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9A7DDB-C8A5-7D53-210D-1241BB492C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29C2F-64B1-D4C8-2507-8497F6183C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6730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971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- high sales in one month depletes stock and you get a dip in sales the next month. </a:t>
            </a:r>
          </a:p>
          <a:p>
            <a:endParaRPr lang="en-US" dirty="0"/>
          </a:p>
          <a:p>
            <a:r>
              <a:rPr lang="en-US" dirty="0"/>
              <a:t>poor sales stimulates offers which spike sales the next month.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868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208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2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F13041AB-3BF3-7FB4-D4A3-BAD1D9F13A6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fld id="{409C9103-C2F1-8442-B10F-EB09A92BB4A3}" type="slidenum">
              <a:rPr lang="en-US" altLang="en-US" sz="1200"/>
              <a:pPr/>
              <a:t>55</a:t>
            </a:fld>
            <a:endParaRPr lang="en-US" altLang="en-US" sz="12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2070D623-C5FA-AC5B-5DA4-535D815923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67075" y="509588"/>
            <a:ext cx="3398838" cy="2549525"/>
          </a:xfrm>
          <a:solidFill>
            <a:srgbClr val="FFFFFF"/>
          </a:solidFill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189BD0DC-4D06-F9FF-4992-0F5204938A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13" tIns="44956" rIns="89913" bIns="44956"/>
          <a:lstStyle/>
          <a:p>
            <a:pPr eaLnBrk="1" hangingPunct="1"/>
            <a:endParaRPr lang="en-GB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C29570E7-7BA5-B634-77DF-F63984A26E6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fld id="{727AE748-0D86-4B47-A587-11FEE7DA5947}" type="slidenum">
              <a:rPr lang="en-US" altLang="en-US" sz="1200"/>
              <a:pPr/>
              <a:t>56</a:t>
            </a:fld>
            <a:endParaRPr lang="en-US" altLang="en-US" sz="120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16611E9B-8503-46B3-E323-BB79E17C4A3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67075" y="509588"/>
            <a:ext cx="3398838" cy="2549525"/>
          </a:xfrm>
          <a:solidFill>
            <a:srgbClr val="FFFFFF"/>
          </a:solidFill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7476F39B-4D0C-89B4-A202-6ACA3C1041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13" tIns="44956" rIns="89913" bIns="44956"/>
          <a:lstStyle/>
          <a:p>
            <a:pPr eaLnBrk="1" hangingPunct="1"/>
            <a:endParaRPr lang="en-GB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9DFC766B-0154-C9F7-49EF-E4C981F42CA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fld id="{1DBCAE43-E155-8B48-8F23-41263FB2341F}" type="slidenum">
              <a:rPr lang="en-US" altLang="en-US" sz="1200"/>
              <a:pPr/>
              <a:t>57</a:t>
            </a:fld>
            <a:endParaRPr lang="en-US" altLang="en-US" sz="12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EDEFB927-DE3D-5594-49EC-37F35263578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67075" y="509588"/>
            <a:ext cx="3398838" cy="2549525"/>
          </a:xfrm>
          <a:solidFill>
            <a:srgbClr val="FFFFFF"/>
          </a:solidFill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EDAD892E-63CE-8800-F644-792D8501CB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13" tIns="44956" rIns="89913" bIns="44956"/>
          <a:lstStyle/>
          <a:p>
            <a:pPr eaLnBrk="1" hangingPunct="1"/>
            <a:endParaRPr lang="en-GB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88DCBFC6-B91C-B05C-5431-341A8E27A5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fld id="{C606AC52-7D53-FF47-B288-F9EF46140D50}" type="slidenum">
              <a:rPr lang="en-US" altLang="en-US" sz="1200"/>
              <a:pPr/>
              <a:t>58</a:t>
            </a:fld>
            <a:endParaRPr lang="en-US" altLang="en-US" sz="120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8DAE90E7-CA4C-7830-1006-370489194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67075" y="509588"/>
            <a:ext cx="3398838" cy="2549525"/>
          </a:xfrm>
          <a:solidFill>
            <a:srgbClr val="FFFFFF"/>
          </a:solidFill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7E089834-892C-7745-6303-9DF69C8E7C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13" tIns="44956" rIns="89913" bIns="44956"/>
          <a:lstStyle/>
          <a:p>
            <a:pPr eaLnBrk="1" hangingPunct="1"/>
            <a:endParaRPr lang="en-GB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Advertising in different markets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217B2-C077-ED46-91D8-461D080DB4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8745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3A95CD49-D940-8071-6ADA-CA4D16BD82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fld id="{5D49430E-89FA-FF4C-86D6-C424457ECA31}" type="slidenum">
              <a:rPr lang="en-US" altLang="en-US" sz="1200"/>
              <a:pPr/>
              <a:t>59</a:t>
            </a:fld>
            <a:endParaRPr lang="en-US" altLang="en-US" sz="1200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D1D98191-28CE-A64E-7F68-E43CE6F7579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67075" y="509588"/>
            <a:ext cx="3398838" cy="2549525"/>
          </a:xfrm>
          <a:solidFill>
            <a:srgbClr val="FFFFFF"/>
          </a:solidFill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76E65A00-19F1-FE70-E2A0-A9E08D44CB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13" tIns="44956" rIns="89913" bIns="44956"/>
          <a:lstStyle/>
          <a:p>
            <a:pPr eaLnBrk="1" hangingPunct="1"/>
            <a:endParaRPr lang="en-GB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605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14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217B2-C077-ED46-91D8-461D080DB4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697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64.78 - 85.1x.62 = 12.02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527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217B2-C077-ED46-91D8-461D080DB4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prediction for a market that spends 10k on each</a:t>
            </a:r>
          </a:p>
          <a:p>
            <a:endParaRPr lang="en-US" dirty="0"/>
          </a:p>
          <a:p>
            <a:r>
              <a:rPr lang="en-US" dirty="0"/>
              <a:t>2.94 + 0.46+1.89 – 0.01 = 5.28 k units sold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63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equation???</a:t>
            </a:r>
          </a:p>
          <a:p>
            <a:r>
              <a:rPr lang="en-US" dirty="0"/>
              <a:t>What is the prediction for a market that spends 10k on each</a:t>
            </a:r>
          </a:p>
          <a:p>
            <a:endParaRPr lang="en-US" dirty="0"/>
          </a:p>
          <a:p>
            <a:r>
              <a:rPr lang="en-US" dirty="0"/>
              <a:t>2.94 + 0.46+1.89 – 0.01 = 5.28 k units sold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490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fit any model perfectly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04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78640"/>
            <a:ext cx="7772400" cy="1470025"/>
          </a:xfrm>
        </p:spPr>
        <p:txBody>
          <a:bodyPr/>
          <a:lstStyle>
            <a:lvl1pPr>
              <a:defRPr>
                <a:solidFill>
                  <a:srgbClr val="600592"/>
                </a:solidFill>
              </a:defRPr>
            </a:lvl1pPr>
          </a:lstStyle>
          <a:p>
            <a:r>
              <a:rPr lang="en-US" dirty="0"/>
              <a:t>Topic Num - Name of Topic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139536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 dirty="0"/>
              <a:t>Data Science for Business</a:t>
            </a:r>
          </a:p>
          <a:p>
            <a:endParaRPr lang="en-US" dirty="0"/>
          </a:p>
          <a:p>
            <a:r>
              <a:rPr lang="en-US" dirty="0"/>
              <a:t>Chris Volinsky</a:t>
            </a:r>
          </a:p>
          <a:p>
            <a:r>
              <a:rPr lang="en-US" dirty="0"/>
              <a:t>NYU Stern School of Business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F43C82-9B9B-AC4F-98CD-0ADC587116F3}" type="datetime1">
              <a:rPr lang="en-US" smtClean="0"/>
              <a:t>10/28/24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14D675-817C-D2B8-A095-F0294E39F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504" y="3429000"/>
            <a:ext cx="4823791" cy="271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75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178AE4-2A10-5F42-AC8C-4BD01A79A0D1}" type="datetime1">
              <a:rPr lang="en-US" smtClean="0"/>
              <a:t>10/28/24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4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675C519-8308-2748-8B0B-F7B055AE4297}" type="datetime1">
              <a:rPr lang="en-US" smtClean="0"/>
              <a:t>10/28/24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155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89"/>
            <a:ext cx="8229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D0997E-0CDD-7541-9D88-20A562751868}" type="datetime1">
              <a:rPr lang="en-US" smtClean="0"/>
              <a:t>10/28/24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358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053AD8-5CA7-3F49-B495-B884AFEE8A16}" type="datetime1">
              <a:rPr lang="en-US" smtClean="0"/>
              <a:t>10/28/24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27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4"/>
            <a:ext cx="8229600" cy="452596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751CFE-5FBC-BA47-8777-CE847435DFFA}" type="datetime1">
              <a:rPr lang="en-US" smtClean="0"/>
              <a:t>10/28/24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10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75583E-7D50-3C4A-8A37-9B3FE7B04D6C}" type="datetime1">
              <a:rPr lang="en-US" smtClean="0"/>
              <a:t>10/28/24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10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116E0C90-514F-E1AB-C247-966E1AD79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53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3BC7800-B276-A64A-8AB0-19972C98F17B}" type="datetime1">
              <a:rPr lang="en-US" smtClean="0"/>
              <a:t>10/28/24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0775125-7C05-15FA-5541-A1CBF69CEB14}"/>
              </a:ext>
            </a:extLst>
          </p:cNvPr>
          <p:cNvSpPr txBox="1">
            <a:spLocks/>
          </p:cNvSpPr>
          <p:nvPr/>
        </p:nvSpPr>
        <p:spPr bwMode="auto">
          <a:xfrm>
            <a:off x="89452" y="1424337"/>
            <a:ext cx="9144000" cy="1336671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>
              <a:buClrTx/>
              <a:buNone/>
            </a:pPr>
            <a:endParaRPr lang="en-US" kern="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D4B56B-BD9C-8550-2E67-7573EFC8A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995" y="4554495"/>
            <a:ext cx="2720009" cy="153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91585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5B1BC2-7DC9-274F-9AA5-41AD410B73E8}" type="datetime1">
              <a:rPr lang="en-US" smtClean="0"/>
              <a:t>10/28/24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0C1E545A-8684-E274-1BDD-2502E7C00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13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F9541A-B732-0842-A74F-0C72DB237063}" type="datetime1">
              <a:rPr lang="en-US" smtClean="0"/>
              <a:t>10/28/24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97BA72-28C9-9A46-8637-8A409BF0CACF}" type="datetime1">
              <a:rPr lang="en-US" smtClean="0"/>
              <a:t>10/28/24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73709BB1-05FC-92CD-8075-AC4198DED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23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4BA4BC-FC40-B844-8CA3-66DD08AD127A}" type="datetime1">
              <a:rPr lang="en-US" smtClean="0"/>
              <a:t>10/28/24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24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381634-E977-7043-B341-F77FCA8D6817}" type="datetime1">
              <a:rPr lang="en-US" smtClean="0"/>
              <a:t>10/28/24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648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42C96D-D083-B04B-BE8C-D38697A2B148}" type="datetime1">
              <a:rPr lang="en-US" smtClean="0"/>
              <a:t>10/28/24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3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21899"/>
            <a:ext cx="8229600" cy="4814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29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C3BC7800-B276-A64A-8AB0-19972C98F17B}" type="datetime1">
              <a:rPr lang="en-US" smtClean="0"/>
              <a:t>10/28/24</a:t>
            </a:fld>
            <a:endParaRPr lang="en-US"/>
          </a:p>
        </p:txBody>
      </p:sp>
      <p:sp>
        <p:nvSpPr>
          <p:cNvPr id="2129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129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72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60059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1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1.png"/><Relationship Id="rId4" Type="http://schemas.openxmlformats.org/officeDocument/2006/relationships/image" Target="../media/image34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0.png"/><Relationship Id="rId7" Type="http://schemas.openxmlformats.org/officeDocument/2006/relationships/image" Target="../media/image35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asses.html#module-sklearn.linear_model" TargetMode="External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cikit-learn.org/stable/modules/generated/sklearn.linear_model.Ridge.html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svg"/><Relationship Id="rId4" Type="http://schemas.openxmlformats.org/officeDocument/2006/relationships/image" Target="../media/image4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tutorial-time-series-forecasting-with-prophet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jpeg"/><Relationship Id="rId4" Type="http://schemas.openxmlformats.org/officeDocument/2006/relationships/hyperlink" Target="http://www.google.com/url?sa=i&amp;rct=j&amp;q=&amp;esrc=s&amp;source=images&amp;cd=&amp;cad=rja&amp;uact=8&amp;ved=0CAcQjRw&amp;url=http://wiki.bethanycrane.com/perceptron&amp;ei=LqzkVK6YB8yaNvKJgeAN&amp;bvm=bv.85970519,d.eXY&amp;psig=AFQjCNFUlAtlA5kc8XTKXrCm0sqBjPX7hw&amp;ust=1424358759883375" TargetMode="Externa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tiff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60.png"/><Relationship Id="rId4" Type="http://schemas.openxmlformats.org/officeDocument/2006/relationships/image" Target="../media/image3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FFC07-3828-6FDB-8B93-EA871DD29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/>
          <a:lstStyle/>
          <a:p>
            <a:r>
              <a:rPr lang="en-US" dirty="0"/>
              <a:t>Topic 6 – Regression, Regularization,  and Other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75E86-3AC1-27FE-A80E-914C9B637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0298" y="2105025"/>
            <a:ext cx="6400800" cy="1752600"/>
          </a:xfrm>
        </p:spPr>
        <p:txBody>
          <a:bodyPr/>
          <a:lstStyle/>
          <a:p>
            <a:r>
              <a:rPr lang="en-US" dirty="0"/>
              <a:t>Data Science for Business</a:t>
            </a:r>
          </a:p>
          <a:p>
            <a:r>
              <a:rPr lang="en-US" dirty="0"/>
              <a:t>Prof: Chris Volinsky</a:t>
            </a:r>
          </a:p>
          <a:p>
            <a:r>
              <a:rPr lang="en-US" dirty="0"/>
              <a:t>NYU Stern:  Fall 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F9755-800C-BAA7-9886-5018A613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 descr="Pin by Michael Hathaway on Tool Boxes | Mechanic life, Mechanic tool box,  Funny car memes">
            <a:extLst>
              <a:ext uri="{FF2B5EF4-FFF2-40B4-BE49-F238E27FC236}">
                <a16:creationId xmlns:a16="http://schemas.microsoft.com/office/drawing/2014/main" id="{C36B9D6F-7550-596D-5AAD-EC4A8A15C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288" y="1470025"/>
            <a:ext cx="1977990" cy="2684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1828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E0F6E-13AD-D553-D4E5-E6E17F4DA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3DB0-6D78-D8F9-DB47-47207CA46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161" y="2309507"/>
            <a:ext cx="8141677" cy="1049202"/>
          </a:xfrm>
        </p:spPr>
        <p:txBody>
          <a:bodyPr/>
          <a:lstStyle/>
          <a:p>
            <a:r>
              <a:rPr lang="en-US" dirty="0"/>
              <a:t>The high school graduation rate in Georgia is 85.1%. What poverty level does the model predict for this state?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527BA1-A4D0-2326-F2F0-E4240ABE40B8}"/>
              </a:ext>
            </a:extLst>
          </p:cNvPr>
          <p:cNvGrpSpPr/>
          <p:nvPr/>
        </p:nvGrpSpPr>
        <p:grpSpPr>
          <a:xfrm>
            <a:off x="2845178" y="865739"/>
            <a:ext cx="3631223" cy="918594"/>
            <a:chOff x="3528047" y="5748739"/>
            <a:chExt cx="3631223" cy="91859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D0A9960-90F9-D479-18D6-A3BCC57B3657}"/>
                </a:ext>
              </a:extLst>
            </p:cNvPr>
            <p:cNvSpPr/>
            <p:nvPr/>
          </p:nvSpPr>
          <p:spPr bwMode="auto">
            <a:xfrm>
              <a:off x="3528047" y="5748739"/>
              <a:ext cx="3631223" cy="918594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8E0D30"/>
                </a:buClr>
                <a:buSzTx/>
                <a:buFontTx/>
                <a:buChar char="•"/>
                <a:tabLst/>
              </a:pPr>
              <a:endParaRPr kumimoji="0" lang="en-US" sz="3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Arial" pitchFamily="34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18A51C5-90D8-2A8D-1712-55D535F1A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17287" y="6273913"/>
              <a:ext cx="3252745" cy="269441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5CD677BE-22DD-A78A-BF45-62E8204AE869}"/>
                    </a:ext>
                  </a:extLst>
                </p:cNvPr>
                <p:cNvSpPr txBox="1"/>
                <p:nvPr/>
              </p:nvSpPr>
              <p:spPr>
                <a:xfrm>
                  <a:off x="4220019" y="5748739"/>
                  <a:ext cx="2247282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buNone/>
                  </a:pP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𝑌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=64.78 − 0.62</m:t>
                      </m:r>
                    </m:oMath>
                  </a14:m>
                  <a:r>
                    <a:rPr lang="en-US" sz="20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 X</a:t>
                  </a:r>
                  <a:endParaRPr lang="en-US" sz="2000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5CD677BE-22DD-A78A-BF45-62E8204AE86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20019" y="5748739"/>
                  <a:ext cx="2247282" cy="307777"/>
                </a:xfrm>
                <a:prstGeom prst="rect">
                  <a:avLst/>
                </a:prstGeom>
                <a:blipFill>
                  <a:blip r:embed="rId4"/>
                  <a:stretch>
                    <a:fillRect l="-3933" t="-28000" r="-6180" b="-48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1474F9D-11F5-D449-40AB-834A5E6B67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8292" y="3104122"/>
            <a:ext cx="3932408" cy="351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2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5D07-5B78-DB99-8853-46DDA36EC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Right Regression Line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67E012-4825-EED2-A1AD-8B84196E4F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8261" y="1021899"/>
                <a:ext cx="5287896" cy="5581124"/>
              </a:xfrm>
            </p:spPr>
            <p:txBody>
              <a:bodyPr/>
              <a:lstStyle/>
              <a:p>
                <a:r>
                  <a:rPr lang="en-US" dirty="0"/>
                  <a:t>There are many lines that </a:t>
                </a:r>
                <a:r>
                  <a:rPr lang="en-US" i="1" dirty="0"/>
                  <a:t>could be </a:t>
                </a:r>
                <a:r>
                  <a:rPr lang="en-US" dirty="0"/>
                  <a:t>a good fit for these data</a:t>
                </a:r>
              </a:p>
              <a:p>
                <a:r>
                  <a:rPr lang="en-US" dirty="0"/>
                  <a:t>How do we know which one is the best one (or perhaps better than others)?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We need a criteria for “goodness” and then find the line with the most goodness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Use residuals</a:t>
                </a:r>
              </a:p>
              <a:p>
                <a:pPr lvl="1"/>
                <a:r>
                  <a:rPr lang="en-US" dirty="0"/>
                  <a:t>Residuals are the errors from the model fit</a:t>
                </a:r>
              </a:p>
              <a:p>
                <a:pPr lvl="1"/>
                <a:r>
                  <a:rPr lang="en-US" dirty="0"/>
                  <a:t>Residual = </a:t>
                </a:r>
              </a:p>
              <a:p>
                <a:pPr lvl="2"/>
                <a:r>
                  <a:rPr lang="en-US" dirty="0"/>
                  <a:t>Actual value - predicted value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−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% living in poverty in DC is 5.44% more than predicted 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67E012-4825-EED2-A1AD-8B84196E4F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8261" y="1021899"/>
                <a:ext cx="5287896" cy="5581124"/>
              </a:xfrm>
              <a:blipFill>
                <a:blip r:embed="rId3"/>
                <a:stretch>
                  <a:fillRect l="-1199" t="-682" r="-11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oup 15">
            <a:extLst>
              <a:ext uri="{FF2B5EF4-FFF2-40B4-BE49-F238E27FC236}">
                <a16:creationId xmlns:a16="http://schemas.microsoft.com/office/drawing/2014/main" id="{C96D6F5B-3F14-BF37-5F7D-F580B49254E5}"/>
              </a:ext>
            </a:extLst>
          </p:cNvPr>
          <p:cNvGrpSpPr/>
          <p:nvPr/>
        </p:nvGrpSpPr>
        <p:grpSpPr>
          <a:xfrm>
            <a:off x="5446157" y="1021899"/>
            <a:ext cx="3352610" cy="2616052"/>
            <a:chOff x="5556330" y="1444206"/>
            <a:chExt cx="3352610" cy="261605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41B3733-1A64-829A-F7E8-059DA5047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56330" y="1444206"/>
              <a:ext cx="3352610" cy="2616052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477C74A-783A-E030-0632-76387BB12D1B}"/>
                </a:ext>
              </a:extLst>
            </p:cNvPr>
            <p:cNvCxnSpPr/>
            <p:nvPr/>
          </p:nvCxnSpPr>
          <p:spPr bwMode="auto">
            <a:xfrm>
              <a:off x="6163408" y="1701904"/>
              <a:ext cx="2400300" cy="1586419"/>
            </a:xfrm>
            <a:prstGeom prst="line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478610A-48DC-A83E-8A5E-1BEBE1D498D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163408" y="2092569"/>
              <a:ext cx="2400300" cy="747346"/>
            </a:xfrm>
            <a:prstGeom prst="line">
              <a:avLst/>
            </a:prstGeom>
            <a:ln w="28575">
              <a:solidFill>
                <a:srgbClr val="C00000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8852DF0-5712-428A-DC99-3344BD09B9B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224954" y="1962878"/>
              <a:ext cx="2338754" cy="994403"/>
            </a:xfrm>
            <a:prstGeom prst="line">
              <a:avLst/>
            </a:prstGeom>
            <a:ln w="28575"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E75735FE-05E8-2395-4942-1B207C2E6B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6687" y="3895649"/>
            <a:ext cx="3292080" cy="256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18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13F8C-21E3-C477-8012-8BD45DB11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1626" y="161880"/>
            <a:ext cx="8229600" cy="729214"/>
          </a:xfrm>
        </p:spPr>
        <p:txBody>
          <a:bodyPr/>
          <a:lstStyle/>
          <a:p>
            <a:r>
              <a:rPr lang="en-US" dirty="0"/>
              <a:t>Least Squares Regression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8E097-4E40-083A-A3A6-AB7CAD9D2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884" y="1627335"/>
            <a:ext cx="8229600" cy="4814202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i="1" dirty="0">
                <a:solidFill>
                  <a:srgbClr val="FF0000"/>
                </a:solidFill>
              </a:rPr>
              <a:t>least squares regression line </a:t>
            </a:r>
            <a:r>
              <a:rPr lang="en-US" dirty="0"/>
              <a:t>is the line that minimizes the sum of the </a:t>
            </a:r>
            <a:r>
              <a:rPr lang="en-US" b="1" dirty="0"/>
              <a:t>squared</a:t>
            </a:r>
            <a:r>
              <a:rPr lang="en-US" dirty="0"/>
              <a:t> residuals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C233CA-35D1-78FB-BCC9-2F174C270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948" y="104143"/>
            <a:ext cx="1952052" cy="15231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FBF491-6EB1-16C2-D463-DCFA9B57F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7785" y="2489783"/>
            <a:ext cx="2246923" cy="3363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7A0628-D819-A10C-C392-2CC0DD016053}"/>
              </a:ext>
            </a:extLst>
          </p:cNvPr>
          <p:cNvSpPr txBox="1"/>
          <p:nvPr/>
        </p:nvSpPr>
        <p:spPr>
          <a:xfrm>
            <a:off x="5833209" y="2319530"/>
            <a:ext cx="2057400" cy="83099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Squares?  This makes sure errors don’t cancel out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0576F475-5B3A-2D5D-C19E-B43B3425A040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479878" y="4349298"/>
                <a:ext cx="5712070" cy="116314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57175" indent="-25717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marL="557213" indent="-214313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8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2pPr>
                <a:lvl3pPr marL="8572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3pPr>
                <a:lvl4pPr marL="12001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4pPr>
                <a:lvl5pPr marL="15430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5pPr>
                <a:lvl6pPr marL="18859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2288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25717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29146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>
                  <a:buClrTx/>
                </a:pPr>
                <a:r>
                  <a:rPr lang="en-US" sz="1800" kern="0" dirty="0"/>
                  <a:t>Regression functions mathematically find the line that minimizes sum of squared residuals</a:t>
                </a:r>
              </a:p>
              <a:p>
                <a:pPr>
                  <a:buClrTx/>
                </a:pPr>
                <a:r>
                  <a:rPr lang="en-US" sz="1800" kern="0" dirty="0"/>
                  <a:t>Return estimates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kern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i="1" kern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1800" b="0" i="1" kern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kern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800" b="0" i="0" kern="0" smtClean="0">
                        <a:latin typeface="Cambria Math" panose="02040503050406030204" pitchFamily="18" charset="0"/>
                      </a:rPr>
                      <m:t>and</m:t>
                    </m:r>
                    <m:sSub>
                      <m:sSubPr>
                        <m:ctrlPr>
                          <a:rPr lang="en-US" sz="1800" i="1" ker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kern="0" smtClean="0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1800" i="1" ker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 ker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1800" b="0" i="1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1800" kern="0" dirty="0"/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0576F475-5B3A-2D5D-C19E-B43B3425A0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79878" y="4349298"/>
                <a:ext cx="5712070" cy="1163147"/>
              </a:xfrm>
              <a:prstGeom prst="rect">
                <a:avLst/>
              </a:prstGeom>
              <a:blipFill>
                <a:blip r:embed="rId4"/>
                <a:stretch>
                  <a:fillRect l="-887" t="-217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BBD67DA-4D0B-A143-B6FB-C5B8AD35F834}"/>
                  </a:ext>
                </a:extLst>
              </p:cNvPr>
              <p:cNvSpPr txBox="1"/>
              <p:nvPr/>
            </p:nvSpPr>
            <p:spPr>
              <a:xfrm>
                <a:off x="3123043" y="5823102"/>
                <a:ext cx="224728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𝑌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=64.78 − 0.62</m:t>
                    </m:r>
                  </m:oMath>
                </a14:m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X</a:t>
                </a:r>
                <a:endParaRPr lang="en-US" sz="20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BBD67DA-4D0B-A143-B6FB-C5B8AD35F8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3043" y="5823102"/>
                <a:ext cx="2247282" cy="307777"/>
              </a:xfrm>
              <a:prstGeom prst="rect">
                <a:avLst/>
              </a:prstGeom>
              <a:blipFill>
                <a:blip r:embed="rId5"/>
                <a:stretch>
                  <a:fillRect l="-3371" t="-24000" r="-6180" b="-4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F6F79F6-04C3-898D-9E76-575564338C25}"/>
                  </a:ext>
                </a:extLst>
              </p:cNvPr>
              <p:cNvSpPr txBox="1"/>
              <p:nvPr/>
            </p:nvSpPr>
            <p:spPr>
              <a:xfrm>
                <a:off x="3633849" y="6130879"/>
                <a:ext cx="523670" cy="4168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kern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 kern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000" b="0" i="1" kern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F6F79F6-04C3-898D-9E76-575564338C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3849" y="6130879"/>
                <a:ext cx="523670" cy="416845"/>
              </a:xfrm>
              <a:prstGeom prst="rect">
                <a:avLst/>
              </a:prstGeom>
              <a:blipFill>
                <a:blip r:embed="rId6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3A6A095-03DE-0D69-7EB3-C97C8B92E16B}"/>
                  </a:ext>
                </a:extLst>
              </p:cNvPr>
              <p:cNvSpPr txBox="1"/>
              <p:nvPr/>
            </p:nvSpPr>
            <p:spPr>
              <a:xfrm>
                <a:off x="4668325" y="6130878"/>
                <a:ext cx="517706" cy="4168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kern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 kern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000" b="0" i="1" kern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3A6A095-03DE-0D69-7EB3-C97C8B92E1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8325" y="6130878"/>
                <a:ext cx="517706" cy="416845"/>
              </a:xfrm>
              <a:prstGeom prst="rect">
                <a:avLst/>
              </a:prstGeom>
              <a:blipFill>
                <a:blip r:embed="rId7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8DBA877C-F388-511F-31A8-4F90CF01E79A}"/>
              </a:ext>
            </a:extLst>
          </p:cNvPr>
          <p:cNvSpPr txBox="1"/>
          <p:nvPr/>
        </p:nvSpPr>
        <p:spPr>
          <a:xfrm>
            <a:off x="2694821" y="3218370"/>
            <a:ext cx="2716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8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aka: mean squared error</a:t>
            </a:r>
          </a:p>
        </p:txBody>
      </p:sp>
    </p:spTree>
    <p:extLst>
      <p:ext uri="{BB962C8B-B14F-4D97-AF65-F5344CB8AC3E}">
        <p14:creationId xmlns:p14="http://schemas.microsoft.com/office/powerpoint/2010/main" val="3969935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8" grpId="0" animBg="1"/>
      <p:bldP spid="7" grpId="0"/>
      <p:bldP spid="9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05ABD-0D7C-DE78-E0D8-9E4A861E9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60771"/>
            <a:ext cx="8229600" cy="729214"/>
          </a:xfrm>
        </p:spPr>
        <p:txBody>
          <a:bodyPr/>
          <a:lstStyle/>
          <a:p>
            <a:r>
              <a:rPr lang="en-US" dirty="0"/>
              <a:t>Multiple 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3CAE5-C327-6A84-6D6C-EAD1E5B5A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68443"/>
            <a:ext cx="7587762" cy="1325647"/>
          </a:xfrm>
        </p:spPr>
        <p:txBody>
          <a:bodyPr/>
          <a:lstStyle/>
          <a:p>
            <a:r>
              <a:rPr lang="en-US" dirty="0"/>
              <a:t>Our regression line equation defines the relationship between the random variables: </a:t>
            </a:r>
          </a:p>
          <a:p>
            <a:endParaRPr lang="en-US" dirty="0"/>
          </a:p>
          <a:p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0C09201-0C42-C869-8D13-DAD3465CAC66}"/>
                  </a:ext>
                </a:extLst>
              </p:cNvPr>
              <p:cNvSpPr txBox="1"/>
              <p:nvPr/>
            </p:nvSpPr>
            <p:spPr>
              <a:xfrm>
                <a:off x="1978629" y="1862611"/>
                <a:ext cx="518674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buNone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𝑌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𝛽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0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𝛽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X</a:t>
                </a:r>
                <a:r>
                  <a:rPr lang="en-US" sz="2800" baseline="-25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r>
                  <a:rPr lang="en-US" sz="2800" dirty="0"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𝛽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X</a:t>
                </a:r>
                <a:r>
                  <a:rPr lang="en-US" sz="2800" baseline="-25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2</a:t>
                </a:r>
                <a:r>
                  <a:rPr lang="en-US" sz="2800" dirty="0"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𝛽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X</a:t>
                </a:r>
                <a:r>
                  <a:rPr lang="en-US" sz="2800" baseline="-25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3</a:t>
                </a:r>
                <a:r>
                  <a:rPr lang="en-US" sz="2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+ …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0C09201-0C42-C869-8D13-DAD3465CAC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8629" y="1862611"/>
                <a:ext cx="5186741" cy="430887"/>
              </a:xfrm>
              <a:prstGeom prst="rect">
                <a:avLst/>
              </a:prstGeom>
              <a:blipFill>
                <a:blip r:embed="rId3"/>
                <a:stretch>
                  <a:fillRect l="-2696" t="-28571" r="-3431" b="-4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3C517DD3-574E-FD9B-CD9A-3C62296152B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764927" y="2853899"/>
                <a:ext cx="3257500" cy="237755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57175" indent="-25717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marL="557213" indent="-214313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8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2pPr>
                <a:lvl3pPr marL="8572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3pPr>
                <a:lvl4pPr marL="12001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4pPr>
                <a:lvl5pPr marL="15430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5pPr>
                <a:lvl6pPr marL="18859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2288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25717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29146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0" indent="0">
                  <a:buClrTx/>
                  <a:buNone/>
                </a:pPr>
                <a:r>
                  <a:rPr lang="en-US" kern="0" dirty="0"/>
                  <a:t>Advertising = </a:t>
                </a:r>
              </a:p>
              <a:p>
                <a:pPr marL="0" indent="0">
                  <a:buClrTx/>
                  <a:buNone/>
                </a:pPr>
                <a:r>
                  <a:rPr lang="en-US" kern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ClrTx/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kern="0" dirty="0"/>
                  <a:t> x TV +</a:t>
                </a:r>
              </a:p>
              <a:p>
                <a:pPr marL="0" indent="0">
                  <a:buClrTx/>
                  <a:buNone/>
                </a:pPr>
                <a:r>
                  <a:rPr lang="en-US" kern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kern="0" dirty="0"/>
                  <a:t> x radio +</a:t>
                </a:r>
              </a:p>
              <a:p>
                <a:pPr marL="0" indent="0">
                  <a:buClrTx/>
                  <a:buNone/>
                </a:pPr>
                <a:r>
                  <a:rPr lang="en-US" kern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kern="0" dirty="0"/>
                  <a:t> x newspaper </a:t>
                </a:r>
              </a:p>
              <a:p>
                <a:pPr marL="0" indent="0">
                  <a:buClrTx/>
                  <a:buNone/>
                </a:pPr>
                <a:endParaRPr lang="en-US" kern="0" dirty="0"/>
              </a:p>
              <a:p>
                <a:pPr marL="0" indent="0">
                  <a:buClrTx/>
                  <a:buNone/>
                </a:pPr>
                <a:r>
                  <a:rPr lang="en-US" kern="0" dirty="0"/>
                  <a:t>	</a:t>
                </a:r>
              </a:p>
              <a:p>
                <a:pPr>
                  <a:buClrTx/>
                </a:pPr>
                <a:endParaRPr lang="en-US" kern="0" dirty="0"/>
              </a:p>
              <a:p>
                <a:pPr>
                  <a:buClrTx/>
                </a:pPr>
                <a:endParaRPr lang="en-US" kern="0" dirty="0"/>
              </a:p>
              <a:p>
                <a:pPr marL="342900" lvl="1" indent="0">
                  <a:buClrTx/>
                  <a:buFontTx/>
                  <a:buNone/>
                </a:pPr>
                <a:endParaRPr lang="en-US" kern="0" dirty="0"/>
              </a:p>
              <a:p>
                <a:pPr marL="0" indent="0">
                  <a:buClrTx/>
                  <a:buFontTx/>
                  <a:buNone/>
                </a:pPr>
                <a:endParaRPr lang="en-US" kern="0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3C517DD3-574E-FD9B-CD9A-3C62296152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764927" y="2853899"/>
                <a:ext cx="3257500" cy="2377556"/>
              </a:xfrm>
              <a:prstGeom prst="rect">
                <a:avLst/>
              </a:prstGeom>
              <a:blipFill>
                <a:blip r:embed="rId4"/>
                <a:stretch>
                  <a:fillRect l="-1938" t="-106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8E16817-9C96-8E64-07B3-0B73E068A857}"/>
              </a:ext>
            </a:extLst>
          </p:cNvPr>
          <p:cNvSpPr txBox="1">
            <a:spLocks/>
          </p:cNvSpPr>
          <p:nvPr/>
        </p:nvSpPr>
        <p:spPr bwMode="auto">
          <a:xfrm>
            <a:off x="1366278" y="5399383"/>
            <a:ext cx="6228053" cy="4255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ClrTx/>
              <a:buNone/>
            </a:pPr>
            <a:r>
              <a:rPr lang="en-US" sz="1800" kern="0" dirty="0"/>
              <a:t>Sales = 2.94 + 0.04  TV + 0.18 radio + 0.01 newspaper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07B6B1-9ED2-4669-08F9-644B566272E3}"/>
                  </a:ext>
                </a:extLst>
              </p:cNvPr>
              <p:cNvSpPr txBox="1"/>
              <p:nvPr/>
            </p:nvSpPr>
            <p:spPr>
              <a:xfrm>
                <a:off x="2241257" y="5824951"/>
                <a:ext cx="523670" cy="4168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kern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 kern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000" b="0" i="1" kern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07B6B1-9ED2-4669-08F9-644B566272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1257" y="5824951"/>
                <a:ext cx="523670" cy="416845"/>
              </a:xfrm>
              <a:prstGeom prst="rect">
                <a:avLst/>
              </a:prstGeom>
              <a:blipFill>
                <a:blip r:embed="rId5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1B5DB17-970A-6BF6-33FE-42CBBB7A8E81}"/>
                  </a:ext>
                </a:extLst>
              </p:cNvPr>
              <p:cNvSpPr txBox="1"/>
              <p:nvPr/>
            </p:nvSpPr>
            <p:spPr>
              <a:xfrm>
                <a:off x="3066526" y="5824950"/>
                <a:ext cx="517706" cy="4168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kern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 kern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000" b="0" i="1" kern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1B5DB17-970A-6BF6-33FE-42CBBB7A8E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6526" y="5824950"/>
                <a:ext cx="517706" cy="416845"/>
              </a:xfrm>
              <a:prstGeom prst="rect">
                <a:avLst/>
              </a:prstGeom>
              <a:blipFill>
                <a:blip r:embed="rId6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7626D7-3C88-11DD-00F7-00763F65ED24}"/>
                  </a:ext>
                </a:extLst>
              </p:cNvPr>
              <p:cNvSpPr txBox="1"/>
              <p:nvPr/>
            </p:nvSpPr>
            <p:spPr>
              <a:xfrm>
                <a:off x="4160564" y="5824951"/>
                <a:ext cx="523670" cy="4168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kern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 kern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000" b="0" i="1" kern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7626D7-3C88-11DD-00F7-00763F65ED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0564" y="5824951"/>
                <a:ext cx="523670" cy="416845"/>
              </a:xfrm>
              <a:prstGeom prst="rect">
                <a:avLst/>
              </a:prstGeom>
              <a:blipFill>
                <a:blip r:embed="rId7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FB2674-69CF-D0FF-CD3D-7E237B1311DF}"/>
                  </a:ext>
                </a:extLst>
              </p:cNvPr>
              <p:cNvSpPr txBox="1"/>
              <p:nvPr/>
            </p:nvSpPr>
            <p:spPr>
              <a:xfrm>
                <a:off x="5432050" y="5824950"/>
                <a:ext cx="523670" cy="4168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kern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 kern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000" b="0" i="1" kern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FB2674-69CF-D0FF-CD3D-7E237B1311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2050" y="5824950"/>
                <a:ext cx="523670" cy="416845"/>
              </a:xfrm>
              <a:prstGeom prst="rect">
                <a:avLst/>
              </a:prstGeom>
              <a:blipFill>
                <a:blip r:embed="rId8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5472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7" grpId="0" uiExpand="1" build="p" animBg="1"/>
      <p:bldP spid="5" grpId="0" animBg="1"/>
      <p:bldP spid="5" grpId="1" animBg="1"/>
      <p:bldP spid="6" grpId="0"/>
      <p:bldP spid="8" grpId="0"/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C1B0A-66FA-5911-0A87-67394D0EB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Linear Regression - Statistics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36363C-4856-54B8-5006-D4BCC5586E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318E4F1-7650-50AE-FC95-71051E7BDC20}"/>
                  </a:ext>
                </a:extLst>
              </p:cNvPr>
              <p:cNvSpPr txBox="1"/>
              <p:nvPr/>
            </p:nvSpPr>
            <p:spPr>
              <a:xfrm>
                <a:off x="1565760" y="1081697"/>
                <a:ext cx="72552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ahoma" panose="020B060403050404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318E4F1-7650-50AE-FC95-71051E7BD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5760" y="1081697"/>
                <a:ext cx="725520" cy="584775"/>
              </a:xfrm>
              <a:prstGeom prst="rect">
                <a:avLst/>
              </a:prstGeom>
              <a:blipFill>
                <a:blip r:embed="rId2"/>
                <a:stretch>
                  <a:fillRect l="-5172" b="-20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39786C1-9286-B847-7D4F-E66F4C569684}"/>
              </a:ext>
            </a:extLst>
          </p:cNvPr>
          <p:cNvSpPr/>
          <p:nvPr/>
        </p:nvSpPr>
        <p:spPr bwMode="auto">
          <a:xfrm>
            <a:off x="2458190" y="1081697"/>
            <a:ext cx="5545775" cy="453857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Intercept: The value of Y when all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Xs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5516EEFC-6EBE-EA89-0965-E90A8C714E68}"/>
                  </a:ext>
                </a:extLst>
              </p:cNvPr>
              <p:cNvSpPr/>
              <p:nvPr/>
            </p:nvSpPr>
            <p:spPr bwMode="auto">
              <a:xfrm>
                <a:off x="2458192" y="1764915"/>
                <a:ext cx="5545774" cy="678651"/>
              </a:xfrm>
              <a:prstGeom prst="roundRect">
                <a:avLst/>
              </a:prstGeom>
              <a:solidFill>
                <a:schemeClr val="accent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>
                  <a:buNone/>
                </a:pPr>
                <a:r>
                  <a:rPr lang="en-US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Slope: For each unit increase (decrease) in feature </a:t>
                </a:r>
                <a:r>
                  <a:rPr lang="en-US" sz="1800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</a:t>
                </a:r>
                <a:r>
                  <a:rPr lang="en-US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Y will increase by the amount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5516EEFC-6EBE-EA89-0965-E90A8C714E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58192" y="1764915"/>
                <a:ext cx="5545774" cy="678651"/>
              </a:xfrm>
              <a:prstGeom prst="roundRect">
                <a:avLst/>
              </a:prstGeom>
              <a:blipFill>
                <a:blip r:embed="rId3"/>
                <a:stretch>
                  <a:fillRect l="-228" b="-12963"/>
                </a:stretch>
              </a:blip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56E0362-4691-BDB2-6D35-CC2ED677100A}"/>
              </a:ext>
            </a:extLst>
          </p:cNvPr>
          <p:cNvSpPr/>
          <p:nvPr/>
        </p:nvSpPr>
        <p:spPr bwMode="auto">
          <a:xfrm>
            <a:off x="2458189" y="4849792"/>
            <a:ext cx="5545773" cy="678651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Percent variance explained by regression (between 0 and 1)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8565EBE-9FB1-9CD6-76A5-E10323B7D991}"/>
              </a:ext>
            </a:extLst>
          </p:cNvPr>
          <p:cNvSpPr/>
          <p:nvPr/>
        </p:nvSpPr>
        <p:spPr bwMode="auto">
          <a:xfrm>
            <a:off x="2458191" y="2696531"/>
            <a:ext cx="5545775" cy="678651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many standard deviations this value is away from zero, a measure of importance or significance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03D5390-F501-E4D0-E1CD-64EED7DA8217}"/>
              </a:ext>
            </a:extLst>
          </p:cNvPr>
          <p:cNvSpPr/>
          <p:nvPr/>
        </p:nvSpPr>
        <p:spPr bwMode="auto">
          <a:xfrm>
            <a:off x="2458190" y="3529561"/>
            <a:ext cx="5545772" cy="1006598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Probability of seeing this result if there is really no effect.  Low p-value (p&lt;0.05) means evidence of significance.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61260F-0373-1B01-60E8-A6DC81216884}"/>
                  </a:ext>
                </a:extLst>
              </p:cNvPr>
              <p:cNvSpPr txBox="1"/>
              <p:nvPr/>
            </p:nvSpPr>
            <p:spPr>
              <a:xfrm>
                <a:off x="1594293" y="1781683"/>
                <a:ext cx="6684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ahoma" panose="020B060403050404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Tahoma" panose="020B0604030504040204" pitchFamily="34" charset="0"/>
                              <a:cs typeface="Tahoma" panose="020B0604030504040204" pitchFamily="34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61260F-0373-1B01-60E8-A6DC812168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4293" y="1781683"/>
                <a:ext cx="668453" cy="584775"/>
              </a:xfrm>
              <a:prstGeom prst="rect">
                <a:avLst/>
              </a:prstGeom>
              <a:blipFill>
                <a:blip r:embed="rId4"/>
                <a:stretch>
                  <a:fillRect l="-3704" b="-2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6DCEE1DC-48AB-C6DD-278D-841549767B69}"/>
              </a:ext>
            </a:extLst>
          </p:cNvPr>
          <p:cNvSpPr txBox="1"/>
          <p:nvPr/>
        </p:nvSpPr>
        <p:spPr>
          <a:xfrm>
            <a:off x="1177769" y="2865964"/>
            <a:ext cx="12185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t-statistic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9DCEB7-2202-775B-4D87-07EF79D4F06C}"/>
              </a:ext>
            </a:extLst>
          </p:cNvPr>
          <p:cNvSpPr txBox="1"/>
          <p:nvPr/>
        </p:nvSpPr>
        <p:spPr>
          <a:xfrm>
            <a:off x="1254265" y="3765580"/>
            <a:ext cx="1008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P-value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BB966D-3A58-DCFE-6A06-88BAFFFD10B8}"/>
              </a:ext>
            </a:extLst>
          </p:cNvPr>
          <p:cNvSpPr txBox="1"/>
          <p:nvPr/>
        </p:nvSpPr>
        <p:spPr>
          <a:xfrm>
            <a:off x="1715989" y="4866189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</a:t>
            </a:r>
            <a:r>
              <a:rPr lang="en-US" sz="2000" i="1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lang="en-US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5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75FE8-6E61-F9A9-2761-87DD77A69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-32794"/>
            <a:ext cx="8229600" cy="729214"/>
          </a:xfrm>
        </p:spPr>
        <p:txBody>
          <a:bodyPr/>
          <a:lstStyle/>
          <a:p>
            <a:r>
              <a:rPr lang="en-US" dirty="0"/>
              <a:t>Regression output - python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03686E-28F7-CCC1-DA0C-B03EB64A08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15</a:t>
            </a:fld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FD06171-EF50-3ABA-18D3-A657B54880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1168" y="1745829"/>
            <a:ext cx="6644186" cy="42329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BEF47F-659B-BC5F-9531-51D9A9343C3A}"/>
              </a:ext>
            </a:extLst>
          </p:cNvPr>
          <p:cNvSpPr txBox="1"/>
          <p:nvPr/>
        </p:nvSpPr>
        <p:spPr>
          <a:xfrm>
            <a:off x="3357564" y="616930"/>
            <a:ext cx="2582758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 </a:t>
            </a:r>
            <a:r>
              <a:rPr lang="en-US" sz="2000" dirty="0" err="1">
                <a:latin typeface="Lucida Console" panose="020B060904050402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statsmodels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60E50D-393C-FA5C-4B05-F91999FE885E}"/>
              </a:ext>
            </a:extLst>
          </p:cNvPr>
          <p:cNvSpPr txBox="1"/>
          <p:nvPr/>
        </p:nvSpPr>
        <p:spPr>
          <a:xfrm>
            <a:off x="1677617" y="6217464"/>
            <a:ext cx="5788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use .fit and .predict just like any other model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03C013-3519-4367-BFA2-15AE775983F4}"/>
              </a:ext>
            </a:extLst>
          </p:cNvPr>
          <p:cNvSpPr/>
          <p:nvPr/>
        </p:nvSpPr>
        <p:spPr bwMode="auto">
          <a:xfrm>
            <a:off x="539015" y="3985353"/>
            <a:ext cx="4668252" cy="1068404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CBF2A1-AA44-D2CA-5078-E57CE319EE40}"/>
              </a:ext>
            </a:extLst>
          </p:cNvPr>
          <p:cNvSpPr txBox="1"/>
          <p:nvPr/>
        </p:nvSpPr>
        <p:spPr>
          <a:xfrm>
            <a:off x="6805354" y="4763267"/>
            <a:ext cx="2133600" cy="107721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t-stat and the p-value tell us which features are most important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70D5C76-4F0E-B14D-236B-32CD19019029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3850105" y="4731422"/>
            <a:ext cx="2955249" cy="493758"/>
          </a:xfrm>
          <a:prstGeom prst="straightConnector1">
            <a:avLst/>
          </a:prstGeom>
          <a:ln w="38100">
            <a:solidFill>
              <a:srgbClr val="00B0F0"/>
            </a:solidFill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1BDE12-2BDE-25E4-12BE-5FA1842B5E5C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4702568" y="4378138"/>
            <a:ext cx="2060588" cy="841245"/>
          </a:xfrm>
          <a:prstGeom prst="straightConnector1">
            <a:avLst/>
          </a:prstGeom>
          <a:ln w="38100">
            <a:solidFill>
              <a:srgbClr val="00B0F0"/>
            </a:solidFill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AC04470-CB93-A6A8-2CC4-B2214C15EC7E}"/>
              </a:ext>
            </a:extLst>
          </p:cNvPr>
          <p:cNvSpPr/>
          <p:nvPr/>
        </p:nvSpPr>
        <p:spPr bwMode="auto">
          <a:xfrm>
            <a:off x="3483261" y="2441253"/>
            <a:ext cx="3069939" cy="425722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16D686-A9CB-47CE-BC01-667EFF21F330}"/>
              </a:ext>
            </a:extLst>
          </p:cNvPr>
          <p:cNvSpPr txBox="1"/>
          <p:nvPr/>
        </p:nvSpPr>
        <p:spPr>
          <a:xfrm>
            <a:off x="6774581" y="1841944"/>
            <a:ext cx="2042160" cy="107721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good is the model? You might be familiar with these but..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69DE113-76C5-CB7D-E0B1-5F4A292B1A62}"/>
              </a:ext>
            </a:extLst>
          </p:cNvPr>
          <p:cNvSpPr txBox="1"/>
          <p:nvPr/>
        </p:nvSpPr>
        <p:spPr>
          <a:xfrm>
            <a:off x="6774581" y="2996237"/>
            <a:ext cx="2042160" cy="83099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</a:t>
            </a:r>
            <a:r>
              <a:rPr lang="en-US" sz="1600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Adjusted R</a:t>
            </a:r>
            <a:r>
              <a:rPr lang="en-US" sz="1600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are measures on the training set 😮</a:t>
            </a:r>
          </a:p>
        </p:txBody>
      </p:sp>
      <p:sp>
        <p:nvSpPr>
          <p:cNvPr id="11" name="&quot;No&quot; Symbol 10">
            <a:extLst>
              <a:ext uri="{FF2B5EF4-FFF2-40B4-BE49-F238E27FC236}">
                <a16:creationId xmlns:a16="http://schemas.microsoft.com/office/drawing/2014/main" id="{5B2C10F4-B136-6113-FE08-A728BA15C2C1}"/>
              </a:ext>
            </a:extLst>
          </p:cNvPr>
          <p:cNvSpPr/>
          <p:nvPr/>
        </p:nvSpPr>
        <p:spPr bwMode="auto">
          <a:xfrm>
            <a:off x="807522" y="5219383"/>
            <a:ext cx="5520047" cy="573710"/>
          </a:xfrm>
          <a:prstGeom prst="noSmoking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75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7" grpId="0" animBg="1"/>
      <p:bldP spid="17" grpId="1" animBg="1"/>
      <p:bldP spid="18" grpId="0" animBg="1"/>
      <p:bldP spid="21" grpId="0" animBg="1"/>
      <p:bldP spid="11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2C3B7-14B2-31C2-638B-FC32620E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-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1BD36-1429-D7A8-FB97-1B331412F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simple way to balance complexity and performance in linear regression…</a:t>
            </a:r>
          </a:p>
          <a:p>
            <a:pPr lvl="1"/>
            <a:r>
              <a:rPr lang="en-US" dirty="0"/>
              <a:t>Simply remove the features that have significance p&lt;0.05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991841-E175-13BB-04C0-311F673B42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16</a:t>
            </a:fld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5F569CE-8FD3-7127-0E41-589A60657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25264" y="2153333"/>
            <a:ext cx="6644186" cy="4232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CE6F9DF-6228-2460-7422-59C8C3821743}"/>
              </a:ext>
            </a:extLst>
          </p:cNvPr>
          <p:cNvSpPr/>
          <p:nvPr/>
        </p:nvSpPr>
        <p:spPr bwMode="auto">
          <a:xfrm>
            <a:off x="1503111" y="4392857"/>
            <a:ext cx="4668252" cy="1068404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59857C9-0D8E-C19B-FBEB-F8899F9B06F7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665304" y="5317435"/>
            <a:ext cx="2104146" cy="315249"/>
          </a:xfrm>
          <a:prstGeom prst="straightConnector1">
            <a:avLst/>
          </a:prstGeom>
          <a:ln w="38100">
            <a:solidFill>
              <a:srgbClr val="00B0F0"/>
            </a:solidFill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EF2CB09-9299-C40B-D89F-F7AD8D0F5A86}"/>
              </a:ext>
            </a:extLst>
          </p:cNvPr>
          <p:cNvSpPr txBox="1"/>
          <p:nvPr/>
        </p:nvSpPr>
        <p:spPr>
          <a:xfrm>
            <a:off x="7808399" y="5508207"/>
            <a:ext cx="1246149" cy="70788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Remove and refit</a:t>
            </a:r>
          </a:p>
        </p:txBody>
      </p:sp>
    </p:spTree>
    <p:extLst>
      <p:ext uri="{BB962C8B-B14F-4D97-AF65-F5344CB8AC3E}">
        <p14:creationId xmlns:p14="http://schemas.microsoft.com/office/powerpoint/2010/main" val="1605080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AB67-9D16-ECBD-D948-A39913CE2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Regression:</a:t>
            </a:r>
            <a:br>
              <a:rPr lang="en-US" dirty="0"/>
            </a:br>
            <a:r>
              <a:rPr lang="en-US" dirty="0"/>
              <a:t>Non-linear regression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8C380-EC28-CBD1-3208-6F4AF0D3D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8108731" cy="729214"/>
          </a:xfrm>
        </p:spPr>
        <p:txBody>
          <a:bodyPr/>
          <a:lstStyle/>
          <a:p>
            <a:r>
              <a:rPr lang="en-US" dirty="0"/>
              <a:t>Linear regression is, um, </a:t>
            </a:r>
            <a:r>
              <a:rPr lang="en-US" i="1" dirty="0"/>
              <a:t>linear</a:t>
            </a:r>
            <a:r>
              <a:rPr lang="en-US" dirty="0"/>
              <a:t> in the features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7DBE2C-8B49-3FBF-1CCD-92C10BFD3D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17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Object 4">
                <a:hlinkClick r:id="" action="ppaction://ole?verb=0"/>
                <a:extLst>
                  <a:ext uri="{FF2B5EF4-FFF2-40B4-BE49-F238E27FC236}">
                    <a16:creationId xmlns:a16="http://schemas.microsoft.com/office/drawing/2014/main" id="{2CADF552-CE90-E470-F23D-3BE596E0EC67}"/>
                  </a:ext>
                </a:extLst>
              </p:cNvPr>
              <p:cNvSpPr txBox="1"/>
              <p:nvPr/>
            </p:nvSpPr>
            <p:spPr bwMode="auto">
              <a:xfrm>
                <a:off x="1317009" y="1781830"/>
                <a:ext cx="6215063" cy="6524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>
                  <a:buNone/>
                </a:pPr>
                <a:r>
                  <a:rPr lang="en-US" sz="2800" dirty="0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Y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+⋯+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sz="2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Object 4">
                <a:hlinkClick r:id="" action="ppaction://ole?verb=0"/>
                <a:extLst>
                  <a:ext uri="{FF2B5EF4-FFF2-40B4-BE49-F238E27FC236}">
                    <a16:creationId xmlns:a16="http://schemas.microsoft.com/office/drawing/2014/main" id="{2CADF552-CE90-E470-F23D-3BE596E0EC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317009" y="1781830"/>
                <a:ext cx="6215063" cy="652463"/>
              </a:xfrm>
              <a:prstGeom prst="rect">
                <a:avLst/>
              </a:prstGeom>
              <a:blipFill>
                <a:blip r:embed="rId3"/>
                <a:stretch>
                  <a:fillRect l="-2037" t="-9615" b="-3846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1741D8E-D0C8-C94B-41A2-35C76F568BE9}"/>
              </a:ext>
            </a:extLst>
          </p:cNvPr>
          <p:cNvSpPr txBox="1">
            <a:spLocks/>
          </p:cNvSpPr>
          <p:nvPr/>
        </p:nvSpPr>
        <p:spPr bwMode="auto">
          <a:xfrm>
            <a:off x="457198" y="2471820"/>
            <a:ext cx="8108731" cy="729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r>
              <a:rPr lang="en-US" kern="0" dirty="0"/>
              <a:t>But maybe you have seen through exploratory analysis that the relationship does not seem to be linear</a:t>
            </a:r>
          </a:p>
          <a:p>
            <a:pPr>
              <a:buClrTx/>
            </a:pPr>
            <a:endParaRPr lang="en-US" kern="0" dirty="0"/>
          </a:p>
          <a:p>
            <a:pPr>
              <a:buClrTx/>
            </a:pPr>
            <a:r>
              <a:rPr lang="en-US" kern="0" dirty="0"/>
              <a:t>One “trick” to do this, is to keep a linear model, but transform the predictor:</a:t>
            </a:r>
          </a:p>
          <a:p>
            <a:pPr lvl="1">
              <a:buClrTx/>
            </a:pPr>
            <a:r>
              <a:rPr lang="en-US" kern="0" dirty="0"/>
              <a:t>Logarithmic</a:t>
            </a:r>
          </a:p>
          <a:p>
            <a:pPr lvl="1">
              <a:buClrTx/>
            </a:pPr>
            <a:r>
              <a:rPr lang="en-US" kern="0" dirty="0"/>
              <a:t>Square or other polynomial</a:t>
            </a:r>
          </a:p>
          <a:p>
            <a:pPr marL="0" indent="0">
              <a:buClrTx/>
              <a:buNone/>
            </a:pPr>
            <a:endParaRPr lang="en-US" kern="0" dirty="0"/>
          </a:p>
          <a:p>
            <a:pPr>
              <a:buClrTx/>
            </a:pPr>
            <a:endParaRPr lang="en-US" kern="0" dirty="0"/>
          </a:p>
          <a:p>
            <a:pPr>
              <a:buClrTx/>
            </a:pPr>
            <a:endParaRPr lang="en-US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Object 4">
                <a:hlinkClick r:id="" action="ppaction://ole?verb=0"/>
                <a:extLst>
                  <a:ext uri="{FF2B5EF4-FFF2-40B4-BE49-F238E27FC236}">
                    <a16:creationId xmlns:a16="http://schemas.microsoft.com/office/drawing/2014/main" id="{0D10506D-3E7A-DC96-4A10-90DE25FF9B2B}"/>
                  </a:ext>
                </a:extLst>
              </p:cNvPr>
              <p:cNvSpPr txBox="1"/>
              <p:nvPr/>
            </p:nvSpPr>
            <p:spPr bwMode="auto">
              <a:xfrm>
                <a:off x="1091107" y="5033619"/>
                <a:ext cx="6215063" cy="6524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77500" lnSpcReduction="20000"/>
              </a:bodyPr>
              <a:lstStyle/>
              <a:p>
                <a:pPr>
                  <a:buNone/>
                </a:pPr>
                <a:r>
                  <a:rPr lang="en-US" sz="2800" i="1" dirty="0">
                    <a:solidFill>
                      <a:srgbClr val="000000"/>
                    </a:solidFill>
                  </a:rPr>
                  <a:t>f </a:t>
                </a:r>
                <a:r>
                  <a:rPr lang="en-US" sz="2800" dirty="0">
                    <a:solidFill>
                      <a:srgbClr val="000000"/>
                    </a:solidFill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8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8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sz="28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Sup>
                      <m:sSubSupPr>
                        <m:ctrlPr>
                          <a:rPr lang="en-US" sz="28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+⋯+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Object 4">
                <a:hlinkClick r:id="" action="ppaction://ole?verb=0"/>
                <a:extLst>
                  <a:ext uri="{FF2B5EF4-FFF2-40B4-BE49-F238E27FC236}">
                    <a16:creationId xmlns:a16="http://schemas.microsoft.com/office/drawing/2014/main" id="{0D10506D-3E7A-DC96-4A10-90DE25FF9B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91107" y="5033619"/>
                <a:ext cx="6215063" cy="652463"/>
              </a:xfrm>
              <a:prstGeom prst="rect">
                <a:avLst/>
              </a:prstGeom>
              <a:blipFill>
                <a:blip r:embed="rId4"/>
                <a:stretch>
                  <a:fillRect l="-1222" t="-15385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4946FE5F-BB92-4B4E-8C86-B17E7E296588}"/>
              </a:ext>
            </a:extLst>
          </p:cNvPr>
          <p:cNvSpPr txBox="1"/>
          <p:nvPr/>
        </p:nvSpPr>
        <p:spPr>
          <a:xfrm>
            <a:off x="930137" y="5716799"/>
            <a:ext cx="72837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adds complexity to the model and may cause overfitting…</a:t>
            </a:r>
          </a:p>
        </p:txBody>
      </p:sp>
    </p:spTree>
    <p:extLst>
      <p:ext uri="{BB962C8B-B14F-4D97-AF65-F5344CB8AC3E}">
        <p14:creationId xmlns:p14="http://schemas.microsoft.com/office/powerpoint/2010/main" val="684436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DF1AE-8E89-2724-97EA-6F151A6FF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10" y="46937"/>
            <a:ext cx="7673546" cy="428339"/>
          </a:xfrm>
        </p:spPr>
        <p:txBody>
          <a:bodyPr/>
          <a:lstStyle/>
          <a:p>
            <a:r>
              <a:rPr lang="en-US" dirty="0"/>
              <a:t>Add polynomials where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04023-9754-A941-4E4C-7EB60236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49" y="545918"/>
            <a:ext cx="8229600" cy="4814202"/>
          </a:xfrm>
        </p:spPr>
        <p:txBody>
          <a:bodyPr/>
          <a:lstStyle/>
          <a:p>
            <a:r>
              <a:rPr lang="en-US" dirty="0"/>
              <a:t>English Premier Soccer Data</a:t>
            </a:r>
          </a:p>
          <a:p>
            <a:r>
              <a:rPr lang="en-US" dirty="0"/>
              <a:t>Market Value vs. Age…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97B03B-23F1-78D3-16F8-E8BC1E14D0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18</a:t>
            </a:fld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ED58AD3-C426-B549-4F7B-10C8CDAE5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8983" y="1387455"/>
            <a:ext cx="3252273" cy="261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9BB014F5-04CF-CD22-F525-969A0D1DC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533" y="4324865"/>
            <a:ext cx="3145542" cy="2533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A7646C0-EC79-460E-CD79-AB056469E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51" y="1387455"/>
            <a:ext cx="3145541" cy="2533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794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3BA93-E2C3-6780-DBFF-0BE68D5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B95AD-8B1D-5489-436C-5485A7092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Linear regression model assumes that all effects are independent and linear</a:t>
            </a:r>
          </a:p>
          <a:p>
            <a:pPr lvl="1"/>
            <a:r>
              <a:rPr lang="en-US" dirty="0"/>
              <a:t>The effect of one feature does not depend on the value of another</a:t>
            </a:r>
          </a:p>
          <a:p>
            <a:pPr lvl="1"/>
            <a:endParaRPr lang="en-US" dirty="0"/>
          </a:p>
          <a:p>
            <a:r>
              <a:rPr lang="en-US" dirty="0"/>
              <a:t>Not always true!  </a:t>
            </a:r>
          </a:p>
          <a:p>
            <a:endParaRPr lang="en-US" dirty="0"/>
          </a:p>
          <a:p>
            <a:r>
              <a:rPr lang="en-US" dirty="0"/>
              <a:t>Interaction terms can account for these dependencies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BF379-3BDF-22CF-94E8-6AD7AB1F89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 descr="A screenshot of a table&#10;&#10;Description automatically generated">
            <a:extLst>
              <a:ext uri="{FF2B5EF4-FFF2-40B4-BE49-F238E27FC236}">
                <a16:creationId xmlns:a16="http://schemas.microsoft.com/office/drawing/2014/main" id="{5B137E0A-EC4F-E012-30DD-A0DB9C345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051286"/>
            <a:ext cx="7772400" cy="15711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1464DC-3165-EF92-C934-58F88BA6A119}"/>
              </a:ext>
            </a:extLst>
          </p:cNvPr>
          <p:cNvSpPr txBox="1"/>
          <p:nvPr/>
        </p:nvSpPr>
        <p:spPr>
          <a:xfrm>
            <a:off x="2422566" y="3621974"/>
            <a:ext cx="3621974" cy="27315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ad[</a:t>
            </a:r>
            <a:r>
              <a:rPr lang="en-US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2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TV_Radio</a:t>
            </a:r>
            <a:r>
              <a:rPr lang="en-US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]=ad[</a:t>
            </a:r>
            <a:r>
              <a:rPr lang="en-US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"TV"</a:t>
            </a:r>
            <a:r>
              <a:rPr lang="en-US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]*ad[</a:t>
            </a:r>
            <a:r>
              <a:rPr lang="en-US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"radio"</a:t>
            </a:r>
            <a:r>
              <a:rPr lang="en-US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D2AFE5-AA18-0E5F-AFAC-D7D41AC63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5800" y="5545881"/>
            <a:ext cx="5232400" cy="368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F0BD86-E889-5031-6DF3-4B5BB3421F9B}"/>
              </a:ext>
            </a:extLst>
          </p:cNvPr>
          <p:cNvSpPr txBox="1"/>
          <p:nvPr/>
        </p:nvSpPr>
        <p:spPr>
          <a:xfrm>
            <a:off x="531350" y="6142199"/>
            <a:ext cx="7926850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 careful, adding interactions can really explode your feature space</a:t>
            </a:r>
          </a:p>
        </p:txBody>
      </p:sp>
    </p:spTree>
    <p:extLst>
      <p:ext uri="{BB962C8B-B14F-4D97-AF65-F5344CB8AC3E}">
        <p14:creationId xmlns:p14="http://schemas.microsoft.com/office/powerpoint/2010/main" val="94482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41B998-8A0C-373A-1AB7-4EAAA5BC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273046-B1C8-A5DE-26CC-479B06901A60}"/>
              </a:ext>
            </a:extLst>
          </p:cNvPr>
          <p:cNvSpPr txBox="1"/>
          <p:nvPr/>
        </p:nvSpPr>
        <p:spPr>
          <a:xfrm>
            <a:off x="6001407" y="21336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BF524D-3DDD-CFB2-6C81-903459559B17}"/>
              </a:ext>
            </a:extLst>
          </p:cNvPr>
          <p:cNvSpPr txBox="1"/>
          <p:nvPr/>
        </p:nvSpPr>
        <p:spPr>
          <a:xfrm>
            <a:off x="1345325" y="1838593"/>
            <a:ext cx="2150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2833067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D2F3C3-4545-D7AD-A065-A8CDA18A3B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20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C66B368-84EB-C1C7-B206-DDC29D4C9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772" y="136525"/>
            <a:ext cx="4457428" cy="358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038ED2FE-E22F-7F9C-0901-DBEA71E3D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45593"/>
            <a:ext cx="7772400" cy="31758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D37C6B-DCBD-E690-64F8-1B5C8ACA619A}"/>
              </a:ext>
            </a:extLst>
          </p:cNvPr>
          <p:cNvSpPr txBox="1"/>
          <p:nvPr/>
        </p:nvSpPr>
        <p:spPr>
          <a:xfrm>
            <a:off x="437322" y="974035"/>
            <a:ext cx="34588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Recall, complexity always improves fit on the training data, but does not extend to the hold out data</a:t>
            </a:r>
          </a:p>
        </p:txBody>
      </p:sp>
    </p:spTree>
    <p:extLst>
      <p:ext uri="{BB962C8B-B14F-4D97-AF65-F5344CB8AC3E}">
        <p14:creationId xmlns:p14="http://schemas.microsoft.com/office/powerpoint/2010/main" val="3299039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85D48-6B72-EE84-12C1-FE68EE118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536681-3A6C-A9CD-6FDD-5233DF58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579A7-17EA-BF6C-E1D2-7B6FE1055F4B}"/>
              </a:ext>
            </a:extLst>
          </p:cNvPr>
          <p:cNvSpPr txBox="1"/>
          <p:nvPr/>
        </p:nvSpPr>
        <p:spPr>
          <a:xfrm>
            <a:off x="6001407" y="21336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B04B69-122A-C539-2D77-A003D08FDE6B}"/>
              </a:ext>
            </a:extLst>
          </p:cNvPr>
          <p:cNvSpPr txBox="1"/>
          <p:nvPr/>
        </p:nvSpPr>
        <p:spPr>
          <a:xfrm>
            <a:off x="1345325" y="1838593"/>
            <a:ext cx="3631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29753849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00194B-A475-4916-C4A7-57A758E38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0CC60-7AE9-07F2-F6C7-D17F83988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BB5DA-8B17-2119-2E66-4F70E0E8D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8"/>
            <a:ext cx="5113283" cy="5452473"/>
          </a:xfrm>
        </p:spPr>
        <p:txBody>
          <a:bodyPr/>
          <a:lstStyle/>
          <a:p>
            <a:r>
              <a:rPr lang="en-US" dirty="0"/>
              <a:t>Logistic Regression is a bit of a misnomer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 is actually a technique for Classification</a:t>
            </a:r>
          </a:p>
          <a:p>
            <a:pPr lvl="1"/>
            <a:r>
              <a:rPr lang="en-US" dirty="0"/>
              <a:t>Typically with a binary response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But: it uses a clever transformation of the binary response so it can use the same techniques as linear regression </a:t>
            </a:r>
          </a:p>
          <a:p>
            <a:endParaRPr lang="en-US" dirty="0"/>
          </a:p>
          <a:p>
            <a:r>
              <a:rPr lang="en-US" dirty="0"/>
              <a:t>Used for binary prediction and estimating probabilities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F4932C-C946-88B3-8F6B-27EE663EBF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22</a:t>
            </a:fld>
            <a:endParaRPr lang="en-US" dirty="0"/>
          </a:p>
        </p:txBody>
      </p:sp>
      <p:pic>
        <p:nvPicPr>
          <p:cNvPr id="1026" name="Picture 2" descr="Word Choice | YOU KEEP USING THAT WORD I DON'T THINK IT ...">
            <a:extLst>
              <a:ext uri="{FF2B5EF4-FFF2-40B4-BE49-F238E27FC236}">
                <a16:creationId xmlns:a16="http://schemas.microsoft.com/office/drawing/2014/main" id="{FCC1AC44-19C7-B23C-3ABF-4614C4B8F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7737" y="1021898"/>
            <a:ext cx="3044454" cy="262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F5CD10-E533-362D-AEB2-20BF4EDADB1D}"/>
              </a:ext>
            </a:extLst>
          </p:cNvPr>
          <p:cNvSpPr txBox="1"/>
          <p:nvPr/>
        </p:nvSpPr>
        <p:spPr>
          <a:xfrm>
            <a:off x="1260035" y="5749159"/>
            <a:ext cx="6623929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600" b="1" dirty="0">
                <a:solidFill>
                  <a:srgbClr val="007020"/>
                </a:solidFill>
                <a:effectLst/>
                <a:latin typeface="Lucida Console" panose="020B0609040504020204" pitchFamily="49" charset="0"/>
              </a:rPr>
              <a:t>from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b="1" dirty="0" err="1">
                <a:solidFill>
                  <a:srgbClr val="0E84B5"/>
                </a:solidFill>
                <a:effectLst/>
                <a:latin typeface="Lucida Console" panose="020B0609040504020204" pitchFamily="49" charset="0"/>
              </a:rPr>
              <a:t>sklearn.linear_model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b="1" dirty="0">
                <a:solidFill>
                  <a:srgbClr val="007020"/>
                </a:solidFill>
                <a:effectLst/>
                <a:latin typeface="Lucida Console" panose="020B0609040504020204" pitchFamily="49" charset="0"/>
              </a:rPr>
              <a:t>import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effectLst/>
                <a:latin typeface="Lucida Console" panose="020B0609040504020204" pitchFamily="49" charset="0"/>
              </a:rPr>
              <a:t>LogisticRegression</a:t>
            </a:r>
            <a:endParaRPr lang="en-US" sz="2800" dirty="0">
              <a:latin typeface="Lucida Console" panose="020B060904050402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388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45363-0A76-3091-99CD-F8251FD5B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56563-47D5-F186-CE71-E73C85102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27233C-0D43-2992-516E-15428857D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72204"/>
            <a:ext cx="8229600" cy="1870157"/>
          </a:xfrm>
        </p:spPr>
        <p:txBody>
          <a:bodyPr/>
          <a:lstStyle/>
          <a:p>
            <a:r>
              <a:rPr lang="en-US" dirty="0"/>
              <a:t>Instead of trying to predict the binary target directly, Logistic Regression directly predicts the </a:t>
            </a:r>
            <a:r>
              <a:rPr lang="en-US" b="1" dirty="0"/>
              <a:t>probability</a:t>
            </a:r>
            <a:r>
              <a:rPr lang="en-US" dirty="0"/>
              <a:t> of a “success” (or whatever the value of 1 represents). </a:t>
            </a:r>
          </a:p>
          <a:p>
            <a:endParaRPr lang="en-US" dirty="0"/>
          </a:p>
          <a:p>
            <a:r>
              <a:rPr lang="en-US" dirty="0"/>
              <a:t>Model:</a:t>
            </a:r>
          </a:p>
          <a:p>
            <a:endParaRPr lang="en-US" dirty="0"/>
          </a:p>
        </p:txBody>
      </p:sp>
      <p:pic>
        <p:nvPicPr>
          <p:cNvPr id="8" name="Picture 7" descr="A graph with red dots and numbers&#10;&#10;Description automatically generated">
            <a:extLst>
              <a:ext uri="{FF2B5EF4-FFF2-40B4-BE49-F238E27FC236}">
                <a16:creationId xmlns:a16="http://schemas.microsoft.com/office/drawing/2014/main" id="{2AB83A72-CD15-8CB2-6521-59475402A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4720" y="3518880"/>
            <a:ext cx="4148174" cy="240011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Object 4">
                <a:hlinkClick r:id="" action="ppaction://ole?verb=0"/>
                <a:extLst>
                  <a:ext uri="{FF2B5EF4-FFF2-40B4-BE49-F238E27FC236}">
                    <a16:creationId xmlns:a16="http://schemas.microsoft.com/office/drawing/2014/main" id="{9CBA597D-683F-1E31-3A0E-F05A0D2F4395}"/>
                  </a:ext>
                </a:extLst>
              </p:cNvPr>
              <p:cNvSpPr txBox="1"/>
              <p:nvPr/>
            </p:nvSpPr>
            <p:spPr bwMode="auto">
              <a:xfrm>
                <a:off x="1666576" y="2516129"/>
                <a:ext cx="6215063" cy="6524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>
                  <a:buNone/>
                </a:pPr>
                <a:r>
                  <a:rPr lang="en-US" sz="2800" i="1" dirty="0">
                    <a:solidFill>
                      <a:srgbClr val="000000"/>
                    </a:solidFill>
                  </a:rPr>
                  <a:t>Y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+⋯+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2" name="Object 4">
                <a:hlinkClick r:id="" action="ppaction://ole?verb=0"/>
                <a:extLst>
                  <a:ext uri="{FF2B5EF4-FFF2-40B4-BE49-F238E27FC236}">
                    <a16:creationId xmlns:a16="http://schemas.microsoft.com/office/drawing/2014/main" id="{9CBA597D-683F-1E31-3A0E-F05A0D2F43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666576" y="2516129"/>
                <a:ext cx="6215063" cy="652463"/>
              </a:xfrm>
              <a:prstGeom prst="rect">
                <a:avLst/>
              </a:prstGeom>
              <a:blipFill>
                <a:blip r:embed="rId4"/>
                <a:stretch>
                  <a:fillRect l="-2245" t="-11538" b="-5769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85B090D-3DDC-95F8-E97E-4EEBC30E92FD}"/>
                  </a:ext>
                </a:extLst>
              </p:cNvPr>
              <p:cNvSpPr txBox="1"/>
              <p:nvPr/>
            </p:nvSpPr>
            <p:spPr>
              <a:xfrm>
                <a:off x="610698" y="3691023"/>
                <a:ext cx="2922595" cy="544188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:r>
                  <a:rPr lang="en-US" sz="2000" i="1" dirty="0">
                    <a:ea typeface="Tahoma" panose="020B0604030504040204" pitchFamily="34" charset="0"/>
                    <a:cs typeface="Tahoma" panose="020B0604030504040204" pitchFamily="34" charset="0"/>
                  </a:rPr>
                  <a:t>Y=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𝑙𝑜𝑔𝑖𝑡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log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⁡( 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)</m:t>
                    </m:r>
                  </m:oMath>
                </a14:m>
                <a:endParaRPr lang="en-US" sz="20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85B090D-3DDC-95F8-E97E-4EEBC30E92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698" y="3691023"/>
                <a:ext cx="2922595" cy="544188"/>
              </a:xfrm>
              <a:prstGeom prst="rect">
                <a:avLst/>
              </a:prstGeom>
              <a:blipFill>
                <a:blip r:embed="rId5"/>
                <a:stretch>
                  <a:fillRect l="-2165" b="-2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784D5-C8AB-399D-C5C1-DB62D03E5A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7BC633-37AA-C29E-3B60-D6E9B07192D5}"/>
              </a:ext>
            </a:extLst>
          </p:cNvPr>
          <p:cNvSpPr txBox="1"/>
          <p:nvPr/>
        </p:nvSpPr>
        <p:spPr>
          <a:xfrm>
            <a:off x="293197" y="4890013"/>
            <a:ext cx="37815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Logistic regression is interpreted the same way as linear (except for </a:t>
            </a:r>
            <a:r>
              <a:rPr lang="en-US" sz="2000" dirty="0">
                <a:latin typeface="Symbol" pitchFamily="2" charset="2"/>
                <a:ea typeface="Tahoma" panose="020B0604030504040204" pitchFamily="34" charset="0"/>
                <a:cs typeface="Tahoma" panose="020B0604030504040204" pitchFamily="34" charset="0"/>
              </a:rPr>
              <a:t>b</a:t>
            </a:r>
            <a:r>
              <a:rPr lang="en-US" sz="2000" baseline="-25000" dirty="0">
                <a:latin typeface="Symbol" pitchFamily="2" charset="2"/>
                <a:ea typeface="Tahoma" panose="020B0604030504040204" pitchFamily="34" charset="0"/>
                <a:cs typeface="Tahoma" panose="020B0604030504040204" pitchFamily="34" charset="0"/>
              </a:rPr>
              <a:t>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12315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2" grpId="0"/>
      <p:bldP spid="3" grpId="0" animBg="1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41B998-8A0C-373A-1AB7-4EAAA5BC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273046-B1C8-A5DE-26CC-479B06901A60}"/>
              </a:ext>
            </a:extLst>
          </p:cNvPr>
          <p:cNvSpPr txBox="1"/>
          <p:nvPr/>
        </p:nvSpPr>
        <p:spPr>
          <a:xfrm>
            <a:off x="6001407" y="21336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BF524D-3DDD-CFB2-6C81-903459559B17}"/>
              </a:ext>
            </a:extLst>
          </p:cNvPr>
          <p:cNvSpPr txBox="1"/>
          <p:nvPr/>
        </p:nvSpPr>
        <p:spPr>
          <a:xfrm>
            <a:off x="987974" y="1841212"/>
            <a:ext cx="7556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Complexity and Overfitting in Regression</a:t>
            </a:r>
          </a:p>
        </p:txBody>
      </p:sp>
    </p:spTree>
    <p:extLst>
      <p:ext uri="{BB962C8B-B14F-4D97-AF65-F5344CB8AC3E}">
        <p14:creationId xmlns:p14="http://schemas.microsoft.com/office/powerpoint/2010/main" val="949554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DF735-BFF4-0B17-F018-B689A2B4E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5F782-2326-B9E3-2A3A-8AB6A55C4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8229600" cy="1626708"/>
          </a:xfrm>
        </p:spPr>
        <p:txBody>
          <a:bodyPr/>
          <a:lstStyle/>
          <a:p>
            <a:r>
              <a:rPr lang="en-US" dirty="0"/>
              <a:t>Remember the complexity conundrum</a:t>
            </a:r>
          </a:p>
          <a:p>
            <a:pPr lvl="1"/>
            <a:r>
              <a:rPr lang="en-US" dirty="0"/>
              <a:t>More complexity allows us more freedom and flexibility to fit the messy realities</a:t>
            </a:r>
          </a:p>
          <a:p>
            <a:pPr lvl="1"/>
            <a:r>
              <a:rPr lang="en-US" dirty="0"/>
              <a:t>BUT higher complexity runs the risk of overfitting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179ADC-821C-4039-9EC4-EB3CB05968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25</a:t>
            </a:fld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356E29-5C93-D0FB-ED95-1080ACE11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31900" y="2552044"/>
            <a:ext cx="6680200" cy="331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08283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FBEE6-1BB5-9BC1-3993-2D5184172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in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9B043-D3CF-32E5-1DBA-A83A80608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92930"/>
            <a:ext cx="8229600" cy="27723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regression models, complexity comes in multiple forms – often called the “dimensionality” of the model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Number of attributes</a:t>
            </a:r>
          </a:p>
          <a:p>
            <a:pPr lvl="1"/>
            <a:r>
              <a:rPr lang="en-US" dirty="0"/>
              <a:t>More attributes means more complex relationships</a:t>
            </a:r>
          </a:p>
          <a:p>
            <a:pPr lvl="1"/>
            <a:r>
              <a:rPr lang="en-US" dirty="0"/>
              <a:t>Categorical variables can explode dimensionality (remember one-hot encoding) </a:t>
            </a:r>
          </a:p>
          <a:p>
            <a:r>
              <a:rPr lang="en-US" dirty="0"/>
              <a:t>Functional form of the regression</a:t>
            </a:r>
          </a:p>
          <a:p>
            <a:pPr lvl="1"/>
            <a:r>
              <a:rPr lang="en-US" dirty="0"/>
              <a:t>Degree of polynomial</a:t>
            </a:r>
          </a:p>
          <a:p>
            <a:pPr lvl="1"/>
            <a:r>
              <a:rPr lang="en-US" dirty="0"/>
              <a:t>Interaction between features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6AAF5-DDBD-8470-06E4-7F1E3885F0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BAC06E-D328-DDAF-BC9F-B00C1DD4FA1E}"/>
              </a:ext>
            </a:extLst>
          </p:cNvPr>
          <p:cNvSpPr txBox="1"/>
          <p:nvPr/>
        </p:nvSpPr>
        <p:spPr>
          <a:xfrm>
            <a:off x="5617500" y="3665265"/>
            <a:ext cx="3200120" cy="236988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general we want to follow “Occam’s Razor”</a:t>
            </a:r>
          </a:p>
          <a:p>
            <a:pPr marL="0" indent="0" algn="ctr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Keep the model as simple as possible while maintaining predictive performance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63B8D5-C822-7D8B-0CF7-D2674533AEA2}"/>
              </a:ext>
            </a:extLst>
          </p:cNvPr>
          <p:cNvSpPr txBox="1"/>
          <p:nvPr/>
        </p:nvSpPr>
        <p:spPr>
          <a:xfrm>
            <a:off x="320566" y="5482976"/>
            <a:ext cx="1792013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Adding attributes might make our model better!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30D78-9809-9C1E-DDA1-2F57F1643906}"/>
              </a:ext>
            </a:extLst>
          </p:cNvPr>
          <p:cNvSpPr txBox="1"/>
          <p:nvPr/>
        </p:nvSpPr>
        <p:spPr>
          <a:xfrm>
            <a:off x="2669627" y="5505100"/>
            <a:ext cx="2390825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 now we’ve added complexity and might be overfitting</a:t>
            </a:r>
          </a:p>
        </p:txBody>
      </p:sp>
      <p:pic>
        <p:nvPicPr>
          <p:cNvPr id="9" name="Picture 8" descr="A close up of a toy&#10;&#10;Description automatically generated">
            <a:extLst>
              <a:ext uri="{FF2B5EF4-FFF2-40B4-BE49-F238E27FC236}">
                <a16:creationId xmlns:a16="http://schemas.microsoft.com/office/drawing/2014/main" id="{A5E9226D-C4E7-7704-28CF-1F1AAD51B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081" y="4326439"/>
            <a:ext cx="961916" cy="1061955"/>
          </a:xfrm>
          <a:prstGeom prst="rect">
            <a:avLst/>
          </a:prstGeom>
        </p:spPr>
      </p:pic>
      <p:pic>
        <p:nvPicPr>
          <p:cNvPr id="11" name="Picture 10" descr="A close up of a cartoon head&#10;&#10;Description automatically generated">
            <a:extLst>
              <a:ext uri="{FF2B5EF4-FFF2-40B4-BE49-F238E27FC236}">
                <a16:creationId xmlns:a16="http://schemas.microsoft.com/office/drawing/2014/main" id="{F002A962-4A6C-0A5D-1EDC-7F9D27C0E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17" y="4326439"/>
            <a:ext cx="944976" cy="104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2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3AB32-529B-D8DD-8737-1EFFAAC2C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in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4B40E-2CB5-93FB-E34F-D931B4AE5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real-world scenarios where we may want to explore hundreds, thousands, even MILLIONS of attributes </a:t>
            </a:r>
          </a:p>
          <a:p>
            <a:pPr lvl="1"/>
            <a:r>
              <a:rPr lang="en-US" dirty="0"/>
              <a:t>Recommender Systems</a:t>
            </a:r>
          </a:p>
          <a:p>
            <a:pPr lvl="1"/>
            <a:r>
              <a:rPr lang="en-US" dirty="0"/>
              <a:t>Web-based marketing models</a:t>
            </a:r>
          </a:p>
          <a:p>
            <a:pPr lvl="1"/>
            <a:r>
              <a:rPr lang="en-US" dirty="0"/>
              <a:t>Financial models with time based attributes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0DDF8-F881-D2BC-3EC3-B5CC061BF4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9660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718"/>
            <a:ext cx="8534400" cy="761682"/>
          </a:xfrm>
        </p:spPr>
        <p:txBody>
          <a:bodyPr>
            <a:normAutofit/>
          </a:bodyPr>
          <a:lstStyle/>
          <a:p>
            <a:r>
              <a:rPr lang="en-US" dirty="0"/>
              <a:t>A real example….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121920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Left-Right Arrow 2"/>
          <p:cNvSpPr/>
          <p:nvPr/>
        </p:nvSpPr>
        <p:spPr>
          <a:xfrm>
            <a:off x="228600" y="1714500"/>
            <a:ext cx="7543800" cy="742950"/>
          </a:xfrm>
          <a:prstGeom prst="left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10 Million Columns</a:t>
            </a:r>
          </a:p>
        </p:txBody>
      </p:sp>
      <p:sp>
        <p:nvSpPr>
          <p:cNvPr id="4" name="TextBox 3"/>
          <p:cNvSpPr txBox="1"/>
          <p:nvPr/>
        </p:nvSpPr>
        <p:spPr>
          <a:xfrm rot="16200000">
            <a:off x="7674258" y="3162954"/>
            <a:ext cx="2242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24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1-50K Positives</a:t>
            </a:r>
          </a:p>
        </p:txBody>
      </p:sp>
    </p:spTree>
    <p:extLst>
      <p:ext uri="{BB962C8B-B14F-4D97-AF65-F5344CB8AC3E}">
        <p14:creationId xmlns:p14="http://schemas.microsoft.com/office/powerpoint/2010/main" val="2433284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1AC95-497B-C637-CF90-7558ABF03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in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194CE-E217-A47F-AA4D-97BC398E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Two ways to reduce complexity when you have a HUGE number of features</a:t>
            </a:r>
          </a:p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/>
              <a:t>Reduce the number of attributes (see next chapter)</a:t>
            </a:r>
          </a:p>
          <a:p>
            <a:pPr marL="757238" lvl="1" indent="-457200"/>
            <a:r>
              <a:rPr lang="en-US" dirty="0"/>
              <a:t>Variable Selection, clustering, principal components</a:t>
            </a:r>
          </a:p>
          <a:p>
            <a:pPr marL="757238" lvl="1" indent="-457200"/>
            <a:endParaRPr lang="en-US" dirty="0"/>
          </a:p>
          <a:p>
            <a:pPr marL="300038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2) Use a penalty in the objective function</a:t>
            </a:r>
          </a:p>
          <a:p>
            <a:pPr lvl="1"/>
            <a:r>
              <a:rPr lang="en-US" b="1" i="1" dirty="0"/>
              <a:t>regularization </a:t>
            </a:r>
            <a:r>
              <a:rPr lang="en-US" i="1" dirty="0"/>
              <a:t>: </a:t>
            </a:r>
            <a:r>
              <a:rPr lang="en-US" dirty="0"/>
              <a:t>One weird trick to address complexity</a:t>
            </a:r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136EA-EE09-5336-CAAF-E02E60D970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21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D8CB2-5161-A2D9-BFD2-D12AC354E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C622-3FD2-56DE-9038-629E8898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8024648" cy="901494"/>
          </a:xfrm>
        </p:spPr>
        <p:txBody>
          <a:bodyPr/>
          <a:lstStyle/>
          <a:p>
            <a:r>
              <a:rPr lang="en-US" dirty="0"/>
              <a:t>Recall we categorize predictive models by the target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1DB78-EDD3-FED8-B85C-E4964652A3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 descr="A close-up of a sign&#10;&#10;Description automatically generated">
            <a:extLst>
              <a:ext uri="{FF2B5EF4-FFF2-40B4-BE49-F238E27FC236}">
                <a16:creationId xmlns:a16="http://schemas.microsoft.com/office/drawing/2014/main" id="{FAEA2C48-FFC9-B3E8-DEB4-177E5CA74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607" y="1668299"/>
            <a:ext cx="4390543" cy="201032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1480ACA-4498-5293-812B-80DF7F84AF3D}"/>
              </a:ext>
            </a:extLst>
          </p:cNvPr>
          <p:cNvSpPr txBox="1">
            <a:spLocks/>
          </p:cNvSpPr>
          <p:nvPr/>
        </p:nvSpPr>
        <p:spPr bwMode="auto">
          <a:xfrm>
            <a:off x="457199" y="3874273"/>
            <a:ext cx="8229599" cy="1961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r>
              <a:rPr lang="en-US" kern="0" dirty="0"/>
              <a:t>Decision Tree models are classification models</a:t>
            </a:r>
          </a:p>
          <a:p>
            <a:pPr>
              <a:buClrTx/>
            </a:pPr>
            <a:r>
              <a:rPr lang="en-US" kern="0" dirty="0"/>
              <a:t>Now we focus on Regression models</a:t>
            </a:r>
          </a:p>
          <a:p>
            <a:pPr lvl="1">
              <a:buClrTx/>
            </a:pPr>
            <a:r>
              <a:rPr lang="en-US" kern="0" dirty="0"/>
              <a:t>Note: </a:t>
            </a:r>
            <a:r>
              <a:rPr lang="en-US" i="1" kern="0" dirty="0"/>
              <a:t>Logistic </a:t>
            </a:r>
            <a:r>
              <a:rPr lang="en-US" kern="0" dirty="0"/>
              <a:t>Regression is actually a classification model (more on that later) </a:t>
            </a:r>
          </a:p>
        </p:txBody>
      </p:sp>
    </p:spTree>
    <p:extLst>
      <p:ext uri="{BB962C8B-B14F-4D97-AF65-F5344CB8AC3E}">
        <p14:creationId xmlns:p14="http://schemas.microsoft.com/office/powerpoint/2010/main" val="19700650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2BD-2810-DE36-B8C7-59B04A366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Regularized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1E1B9-0F93-5ECE-0520-A7F0480A8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803931" cy="1784363"/>
          </a:xfrm>
        </p:spPr>
        <p:txBody>
          <a:bodyPr/>
          <a:lstStyle/>
          <a:p>
            <a:r>
              <a:rPr lang="en-US" dirty="0"/>
              <a:t>Recall how we find the best regression line</a:t>
            </a:r>
          </a:p>
          <a:p>
            <a:pPr lvl="1"/>
            <a:r>
              <a:rPr lang="en-US" kern="0" dirty="0"/>
              <a:t>The </a:t>
            </a:r>
            <a:r>
              <a:rPr lang="en-US" b="1" i="1" kern="0" dirty="0">
                <a:solidFill>
                  <a:srgbClr val="FF0000"/>
                </a:solidFill>
              </a:rPr>
              <a:t>least squares </a:t>
            </a:r>
            <a:r>
              <a:rPr lang="en-US" kern="0" dirty="0"/>
              <a:t>regression line is the line that minimizes the sum of the </a:t>
            </a:r>
            <a:r>
              <a:rPr lang="en-US" b="1" kern="0" dirty="0"/>
              <a:t>squared</a:t>
            </a:r>
            <a:r>
              <a:rPr lang="en-US" kern="0" dirty="0"/>
              <a:t> residuals</a:t>
            </a:r>
            <a:endParaRPr lang="en-US" b="1" kern="0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2C758-29B1-FA16-E262-288546F1CF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80B8B2-C14F-41DD-D649-87E691935FBA}"/>
              </a:ext>
            </a:extLst>
          </p:cNvPr>
          <p:cNvSpPr txBox="1">
            <a:spLocks/>
          </p:cNvSpPr>
          <p:nvPr/>
        </p:nvSpPr>
        <p:spPr bwMode="auto">
          <a:xfrm>
            <a:off x="131884" y="1627335"/>
            <a:ext cx="5002824" cy="611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endParaRPr lang="en-US" b="1" kern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A50CF5-D1A8-309C-4E5D-2B4F12A66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7785" y="2163962"/>
            <a:ext cx="2246923" cy="3363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0A4A93E1-D06C-0745-346B-31C427404E6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57199" y="2775330"/>
                <a:ext cx="7803931" cy="17843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57175" indent="-25717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marL="557213" indent="-214313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8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2pPr>
                <a:lvl3pPr marL="8572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3pPr>
                <a:lvl4pPr marL="12001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4pPr>
                <a:lvl5pPr marL="15430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5pPr>
                <a:lvl6pPr marL="18859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2288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25717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29146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>
                  <a:buClrTx/>
                </a:pPr>
                <a:r>
                  <a:rPr lang="en-US" kern="0" dirty="0"/>
                  <a:t>Another way of saying this is that regression picks the betas that minimize the term</a:t>
                </a:r>
              </a:p>
              <a:p>
                <a:pPr marL="0" indent="0">
                  <a:buClr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kern="0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b="0" i="1" kern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kern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b="0" i="0" kern="0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b="0" i="1" kern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kern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kern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kern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kern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b="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kern="0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kern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kern="0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kern="0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kern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b="0" i="1" kern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b="0" i="1" kern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kern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  <m:sub>
                                          <m:r>
                                            <a:rPr lang="en-US" b="0" i="1" kern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  <m:sSub>
                                    <m:sSubPr>
                                      <m:ctrlPr>
                                        <a:rPr lang="en-US" b="0" i="1" kern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kern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b="0" i="1" kern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b="1" kern="0" dirty="0"/>
              </a:p>
              <a:p>
                <a:pPr lvl="1">
                  <a:buClrTx/>
                </a:pPr>
                <a:endParaRPr lang="en-US" kern="0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0A4A93E1-D06C-0745-346B-31C427404E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199" y="2775330"/>
                <a:ext cx="7803931" cy="1784363"/>
              </a:xfrm>
              <a:prstGeom prst="rect">
                <a:avLst/>
              </a:prstGeom>
              <a:blipFill>
                <a:blip r:embed="rId3"/>
                <a:stretch>
                  <a:fillRect l="-813" t="-19718" r="-650" b="-6831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D6552CAB-6E01-BB18-420E-0F901D93561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70034" y="4698987"/>
                <a:ext cx="7803931" cy="17843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57175" indent="-25717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marL="557213" indent="-214313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8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2pPr>
                <a:lvl3pPr marL="8572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3pPr>
                <a:lvl4pPr marL="12001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4pPr>
                <a:lvl5pPr marL="15430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5pPr>
                <a:lvl6pPr marL="18859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2288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25717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29146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>
                  <a:buClrTx/>
                </a:pPr>
                <a:r>
                  <a:rPr lang="en-US" kern="0" dirty="0"/>
                  <a:t>Regularization adds a penalty term </a:t>
                </a:r>
              </a:p>
              <a:p>
                <a:pPr marL="0" indent="0">
                  <a:buClr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kern="0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b="0" i="1" kern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kern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b="0" i="0" kern="0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b="0" i="1" kern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kern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kern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kern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kern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b="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kern="0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kern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kern="0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kern="0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kern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b="0" i="1" kern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b="0" i="1" kern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kern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  <m:sub>
                                          <m:r>
                                            <a:rPr lang="en-US" b="0" i="1" kern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  <m:sSub>
                                    <m:sSubPr>
                                      <m:ctrlPr>
                                        <a:rPr lang="en-US" b="0" i="1" kern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kern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b="0" i="1" kern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kern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kern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nary>
                            <m:naryPr>
                              <m:chr m:val="∑"/>
                              <m:ctrlP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sup>
                            <m:e>
                              <m:acc>
                                <m:accPr>
                                  <m:chr m:val="̂"/>
                                  <m:ctrlPr>
                                    <a:rPr lang="en-US" i="1" ker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Sup>
                                    <m:sSubSupPr>
                                      <m:ctrlPr>
                                        <a:rPr lang="en-US" i="1" ker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 ker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i="1" ker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i="1" ker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acc>
                            </m:e>
                          </m:nary>
                        </m:e>
                      </m:nary>
                    </m:oMath>
                  </m:oMathPara>
                </a14:m>
                <a:endParaRPr lang="en-US" b="1" kern="0" dirty="0"/>
              </a:p>
              <a:p>
                <a:pPr lvl="1">
                  <a:buClrTx/>
                </a:pPr>
                <a:endParaRPr lang="en-US" kern="0" dirty="0"/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D6552CAB-6E01-BB18-420E-0F901D9356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0034" y="4698987"/>
                <a:ext cx="7803931" cy="1784363"/>
              </a:xfrm>
              <a:prstGeom prst="rect">
                <a:avLst/>
              </a:prstGeom>
              <a:blipFill>
                <a:blip r:embed="rId4"/>
                <a:stretch>
                  <a:fillRect l="-812" t="-37589" b="-5177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Graphic 8">
            <a:extLst>
              <a:ext uri="{FF2B5EF4-FFF2-40B4-BE49-F238E27FC236}">
                <a16:creationId xmlns:a16="http://schemas.microsoft.com/office/drawing/2014/main" id="{EC044DCF-1D26-7BBB-71A6-C754E4560E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01858" y="0"/>
            <a:ext cx="1518543" cy="15185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1EB2F1-1846-4EED-9574-41C720EE1024}"/>
              </a:ext>
            </a:extLst>
          </p:cNvPr>
          <p:cNvSpPr txBox="1"/>
          <p:nvPr/>
        </p:nvSpPr>
        <p:spPr>
          <a:xfrm>
            <a:off x="6875812" y="4777586"/>
            <a:ext cx="2030681" cy="107721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Discourages extreme or overfit values in model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8BA6F8A-5066-3E3C-8641-D700CDFFDF38}"/>
                  </a:ext>
                </a:extLst>
              </p:cNvPr>
              <p:cNvSpPr txBox="1"/>
              <p:nvPr/>
            </p:nvSpPr>
            <p:spPr>
              <a:xfrm>
                <a:off x="4491995" y="6294635"/>
                <a:ext cx="3009863" cy="307777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14:m>
                  <m:oMath xmlns:m="http://schemas.openxmlformats.org/officeDocument/2006/math">
                    <m:r>
                      <a:rPr lang="en-US" sz="1400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1400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controls how much we discourage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8BA6F8A-5066-3E3C-8641-D700CDFFDF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1995" y="6294635"/>
                <a:ext cx="3009863" cy="307777"/>
              </a:xfrm>
              <a:prstGeom prst="rect">
                <a:avLst/>
              </a:prstGeom>
              <a:blipFill>
                <a:blip r:embed="rId7"/>
                <a:stretch>
                  <a:fillRect t="-4000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931506-ABE6-953E-1FD2-9C987357DC58}"/>
              </a:ext>
            </a:extLst>
          </p:cNvPr>
          <p:cNvCxnSpPr/>
          <p:nvPr/>
        </p:nvCxnSpPr>
        <p:spPr bwMode="auto">
          <a:xfrm flipV="1">
            <a:off x="5522026" y="5680729"/>
            <a:ext cx="142504" cy="63239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439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7" grpId="0"/>
      <p:bldP spid="8" grpId="0"/>
      <p:bldP spid="10" grpId="0" animBg="1"/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2BD-2810-DE36-B8C7-59B04A366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Regularized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2C758-29B1-FA16-E262-288546F1CF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80B8B2-C14F-41DD-D649-87E691935FBA}"/>
              </a:ext>
            </a:extLst>
          </p:cNvPr>
          <p:cNvSpPr txBox="1">
            <a:spLocks/>
          </p:cNvSpPr>
          <p:nvPr/>
        </p:nvSpPr>
        <p:spPr bwMode="auto">
          <a:xfrm>
            <a:off x="131884" y="1627335"/>
            <a:ext cx="5002824" cy="611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endParaRPr lang="en-US" b="1" kern="0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C044DCF-1D26-7BBB-71A6-C754E4560E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01858" y="0"/>
            <a:ext cx="1518543" cy="15185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089728F5-5A6B-3D6A-6761-DF02E8E76EED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 bwMode="auto">
              <a:xfrm>
                <a:off x="205054" y="842025"/>
                <a:ext cx="8066690" cy="33293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57175" indent="-25717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marL="557213" indent="-214313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8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2pPr>
                <a:lvl3pPr marL="8572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3pPr>
                <a:lvl4pPr marL="12001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4pPr>
                <a:lvl5pPr marL="15430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5pPr>
                <a:lvl6pPr marL="18859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2288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25717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29146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>
                  <a:buClrTx/>
                </a:pPr>
                <a:r>
                  <a:rPr lang="en-US" dirty="0"/>
                  <a:t>The penalty term can be one of two forms</a:t>
                </a:r>
              </a:p>
              <a:p>
                <a:pPr lvl="1"/>
                <a:endParaRPr lang="en-US" kern="0" dirty="0"/>
              </a:p>
              <a:p>
                <a:pPr lvl="1"/>
                <a:r>
                  <a:rPr lang="en-US" kern="0" dirty="0"/>
                  <a:t>If the penalties are squ</a:t>
                </a:r>
                <a:r>
                  <a:rPr lang="en-US" dirty="0"/>
                  <a:t>ared this is called </a:t>
                </a:r>
                <a:r>
                  <a:rPr lang="en-US" b="1" i="1" dirty="0"/>
                  <a:t>ridge regression, also L2 regression</a:t>
                </a:r>
                <a:endParaRPr lang="en-US" b="1" i="1" kern="0" dirty="0"/>
              </a:p>
              <a:p>
                <a:pPr marL="0" indent="0">
                  <a:buClr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sup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acc>
                            </m:e>
                          </m:nary>
                        </m:e>
                      </m:nary>
                    </m:oMath>
                  </m:oMathPara>
                </a14:m>
                <a:endParaRPr lang="en-US" b="0" kern="0" dirty="0"/>
              </a:p>
              <a:p>
                <a:pPr lvl="1"/>
                <a:endParaRPr lang="en-US" kern="0" dirty="0"/>
              </a:p>
              <a:p>
                <a:pPr lvl="1"/>
                <a:r>
                  <a:rPr lang="en-US" kern="0" dirty="0"/>
                  <a:t>If the penalties are absolute value, this is called </a:t>
                </a:r>
                <a:r>
                  <a:rPr lang="en-US" b="1" i="1" kern="0" dirty="0"/>
                  <a:t>lasso regression</a:t>
                </a:r>
                <a:r>
                  <a:rPr lang="en-US" kern="0" dirty="0"/>
                  <a:t>, or </a:t>
                </a:r>
                <a:r>
                  <a:rPr lang="en-US" b="1" i="1" kern="0" dirty="0"/>
                  <a:t>L1 regression </a:t>
                </a:r>
              </a:p>
              <a:p>
                <a:pPr lvl="1"/>
                <a:endParaRPr lang="en-US" b="1" i="1" dirty="0"/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089728F5-5A6B-3D6A-6761-DF02E8E76EED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xfrm>
                <a:off x="205054" y="842025"/>
                <a:ext cx="8066690" cy="3329384"/>
              </a:xfrm>
              <a:prstGeom prst="rect">
                <a:avLst/>
              </a:prstGeom>
              <a:blipFill>
                <a:blip r:embed="rId4"/>
                <a:stretch>
                  <a:fillRect l="-786" t="-1141" b="-950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06F79C9E-970D-6D9D-C0FB-AF8E7177568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94439" y="3890158"/>
                <a:ext cx="8066690" cy="33293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57175" indent="-25717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marL="557213" indent="-214313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8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2pPr>
                <a:lvl3pPr marL="8572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3pPr>
                <a:lvl4pPr marL="12001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4pPr>
                <a:lvl5pPr marL="15430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5pPr>
                <a:lvl6pPr marL="18859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2288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25717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2914650" indent="-1714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0" indent="0">
                  <a:buClrTx/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ker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i="1" ker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ker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</m:d>
                      <m:r>
                        <a:rPr lang="en-US" ker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i="1" ker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 ker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 ker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i="1" ker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i="1" ker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 ker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 ker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ker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 ker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 ker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 ker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i="1" ker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 ker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  <m:sub>
                                          <m:r>
                                            <a:rPr lang="en-US" i="1" ker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  <m:sSub>
                                    <m:sSubPr>
                                      <m:ctrlPr>
                                        <a:rPr lang="en-US" i="1" ker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ker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 ker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 ker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 ker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nary>
                            <m:naryPr>
                              <m:chr m:val="∑"/>
                              <m:ctrlPr>
                                <a:rPr lang="en-US" i="1" kern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 ker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sup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 kern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 kern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b="0" i="1" kern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 kern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  <m:sub>
                                          <m:r>
                                            <a:rPr lang="en-US" b="0" i="1" kern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kern="0" dirty="0"/>
              </a:p>
              <a:p>
                <a:pPr lvl="1">
                  <a:buClrTx/>
                </a:pPr>
                <a:endParaRPr lang="en-US" kern="0" dirty="0"/>
              </a:p>
              <a:p>
                <a:pPr lvl="1">
                  <a:buClrTx/>
                </a:pPr>
                <a:endParaRPr lang="en-US" b="1" i="1" kern="0" dirty="0"/>
              </a:p>
            </p:txBody>
          </p:sp>
        </mc:Choice>
        <mc:Fallback xmlns="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06F79C9E-970D-6D9D-C0FB-AF8E717756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4439" y="3890158"/>
                <a:ext cx="8066690" cy="3329384"/>
              </a:xfrm>
              <a:prstGeom prst="rect">
                <a:avLst/>
              </a:prstGeom>
              <a:blipFill>
                <a:blip r:embed="rId5"/>
                <a:stretch>
                  <a:fillRect t="-2927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Oval 13">
            <a:extLst>
              <a:ext uri="{FF2B5EF4-FFF2-40B4-BE49-F238E27FC236}">
                <a16:creationId xmlns:a16="http://schemas.microsoft.com/office/drawing/2014/main" id="{811ABAF1-9365-5B52-87BD-F61DC6382FCD}"/>
              </a:ext>
            </a:extLst>
          </p:cNvPr>
          <p:cNvSpPr/>
          <p:nvPr/>
        </p:nvSpPr>
        <p:spPr bwMode="auto">
          <a:xfrm>
            <a:off x="5134708" y="1982542"/>
            <a:ext cx="1387366" cy="1103587"/>
          </a:xfrm>
          <a:prstGeom prst="ellipse">
            <a:avLst/>
          </a:prstGeom>
          <a:solidFill>
            <a:schemeClr val="accent1">
              <a:alpha val="45105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CF8BCB4-197A-7485-8AD0-AB8FC65E85B3}"/>
              </a:ext>
            </a:extLst>
          </p:cNvPr>
          <p:cNvSpPr/>
          <p:nvPr/>
        </p:nvSpPr>
        <p:spPr bwMode="auto">
          <a:xfrm>
            <a:off x="5021222" y="3829418"/>
            <a:ext cx="1387366" cy="1103587"/>
          </a:xfrm>
          <a:prstGeom prst="ellipse">
            <a:avLst/>
          </a:prstGeom>
          <a:solidFill>
            <a:schemeClr val="accent1">
              <a:alpha val="45105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 dirty="0">
              <a:ln>
                <a:noFill/>
              </a:ln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6069B0-574C-D8C8-78A8-8A9061CBC86C}"/>
              </a:ext>
            </a:extLst>
          </p:cNvPr>
          <p:cNvSpPr txBox="1"/>
          <p:nvPr/>
        </p:nvSpPr>
        <p:spPr>
          <a:xfrm>
            <a:off x="6687886" y="2334280"/>
            <a:ext cx="18642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“ridge penalty”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5AD969-DAC0-0277-183D-8774BA1706B4}"/>
              </a:ext>
            </a:extLst>
          </p:cNvPr>
          <p:cNvSpPr txBox="1"/>
          <p:nvPr/>
        </p:nvSpPr>
        <p:spPr>
          <a:xfrm>
            <a:off x="6553200" y="4193139"/>
            <a:ext cx="18582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“lasso penalty”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8E499C-3AFC-9F42-3D8F-37E14FF8A111}"/>
              </a:ext>
            </a:extLst>
          </p:cNvPr>
          <p:cNvSpPr txBox="1"/>
          <p:nvPr/>
        </p:nvSpPr>
        <p:spPr>
          <a:xfrm>
            <a:off x="933701" y="5332734"/>
            <a:ext cx="7618413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typical result of the penalty is to “shrink” the </a:t>
            </a:r>
            <a:r>
              <a:rPr lang="en-US" sz="1600" dirty="0">
                <a:latin typeface="Symbol" pitchFamily="2" charset="2"/>
                <a:ea typeface="Tahoma" panose="020B0604030504040204" pitchFamily="34" charset="0"/>
                <a:cs typeface="Tahoma" panose="020B0604030504040204" pitchFamily="34" charset="0"/>
              </a:rPr>
              <a:t>b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parameters towards zero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shrinking of the coefficient value corrects for overfitting</a:t>
            </a:r>
          </a:p>
          <a:p>
            <a:pPr marL="742950" lvl="1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be done for up to millions of features!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Regularization is also often referred to as </a:t>
            </a:r>
            <a:r>
              <a:rPr lang="en-US" sz="1600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shrinkage</a:t>
            </a:r>
          </a:p>
        </p:txBody>
      </p:sp>
    </p:spTree>
    <p:extLst>
      <p:ext uri="{BB962C8B-B14F-4D97-AF65-F5344CB8AC3E}">
        <p14:creationId xmlns:p14="http://schemas.microsoft.com/office/powerpoint/2010/main" val="121025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uiExpand="1" build="p"/>
      <p:bldP spid="13" grpId="0"/>
      <p:bldP spid="14" grpId="0" animBg="1"/>
      <p:bldP spid="15" grpId="0" animBg="1"/>
      <p:bldP spid="16" grpId="0"/>
      <p:bldP spid="18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0" descr="A yellow light bulb with black lines&#10;&#10;Description automatically generated">
            <a:extLst>
              <a:ext uri="{FF2B5EF4-FFF2-40B4-BE49-F238E27FC236}">
                <a16:creationId xmlns:a16="http://schemas.microsoft.com/office/drawing/2014/main" id="{0B5B7CEC-622B-2290-E366-AAC168164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13456" y="1099099"/>
            <a:ext cx="1892190" cy="194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0BBDFC-8761-1573-B9A9-D451E193E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points about Regularized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8462B6-237C-1C4B-3396-66CB0A90BA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32</a:t>
            </a:fld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D905E93-3AC9-7FE0-B959-A71EB0DCA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865739"/>
            <a:ext cx="8408505" cy="4722031"/>
          </a:xfrm>
        </p:spPr>
        <p:txBody>
          <a:bodyPr/>
          <a:lstStyle/>
          <a:p>
            <a:r>
              <a:rPr lang="en-US" dirty="0"/>
              <a:t>Regularized regression can be used when you have many features and don’t have a good way of reducing the total amount</a:t>
            </a:r>
          </a:p>
          <a:p>
            <a:endParaRPr lang="en-US" dirty="0"/>
          </a:p>
          <a:p>
            <a:r>
              <a:rPr lang="en-US" dirty="0"/>
              <a:t>Two types of regularization:</a:t>
            </a:r>
          </a:p>
          <a:p>
            <a:pPr lvl="1"/>
            <a:r>
              <a:rPr lang="en-US" dirty="0"/>
              <a:t>Ridge: uses squared penalty (L2)</a:t>
            </a:r>
          </a:p>
          <a:p>
            <a:pPr lvl="1"/>
            <a:r>
              <a:rPr lang="en-US" dirty="0"/>
              <a:t>Lasso: uses absolute penalty (L1) </a:t>
            </a:r>
          </a:p>
          <a:p>
            <a:pPr lvl="1"/>
            <a:endParaRPr lang="en-US" dirty="0"/>
          </a:p>
          <a:p>
            <a:r>
              <a:rPr lang="en-US" dirty="0"/>
              <a:t>Single parameter lambda (</a:t>
            </a:r>
            <a:r>
              <a:rPr lang="en-US" dirty="0">
                <a:latin typeface="Symbol" pitchFamily="2" charset="2"/>
              </a:rPr>
              <a:t>l</a:t>
            </a:r>
            <a:r>
              <a:rPr lang="en-US" dirty="0"/>
              <a:t>) determines the amount of regularization</a:t>
            </a:r>
          </a:p>
          <a:p>
            <a:pPr lvl="1"/>
            <a:r>
              <a:rPr lang="en-US" dirty="0">
                <a:latin typeface="Symbol" pitchFamily="2" charset="2"/>
              </a:rPr>
              <a:t>l = 0 </a:t>
            </a:r>
            <a:r>
              <a:rPr lang="en-US" dirty="0"/>
              <a:t>means no regularization</a:t>
            </a:r>
          </a:p>
          <a:p>
            <a:pPr lvl="1"/>
            <a:r>
              <a:rPr lang="en-US" dirty="0"/>
              <a:t>Larger</a:t>
            </a:r>
            <a:r>
              <a:rPr lang="en-US" dirty="0">
                <a:latin typeface="Symbol" pitchFamily="2" charset="2"/>
              </a:rPr>
              <a:t> l </a:t>
            </a:r>
            <a:r>
              <a:rPr lang="en-US" dirty="0"/>
              <a:t>is stronger penalty</a:t>
            </a:r>
          </a:p>
          <a:p>
            <a:pPr lvl="1"/>
            <a:r>
              <a:rPr lang="en-US" dirty="0">
                <a:latin typeface="Symbol" pitchFamily="2" charset="2"/>
              </a:rPr>
              <a:t>l </a:t>
            </a:r>
            <a:r>
              <a:rPr lang="en-US" dirty="0"/>
              <a:t>can be determined by test set or cross-validation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Cannot directly measure “significance” of coefficient with Lasso/Ridge </a:t>
            </a:r>
          </a:p>
          <a:p>
            <a:pPr lvl="1"/>
            <a:r>
              <a:rPr lang="en-US" dirty="0"/>
              <a:t>How much the </a:t>
            </a:r>
            <a:r>
              <a:rPr lang="en-US" dirty="0" err="1"/>
              <a:t>coef</a:t>
            </a:r>
            <a:r>
              <a:rPr lang="en-US" dirty="0"/>
              <a:t> is shrunk towards zero is a proxy for significance</a:t>
            </a:r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8507A1-F18E-0C84-9F1E-A092A562F776}"/>
              </a:ext>
            </a:extLst>
          </p:cNvPr>
          <p:cNvSpPr txBox="1"/>
          <p:nvPr/>
        </p:nvSpPr>
        <p:spPr>
          <a:xfrm>
            <a:off x="2590801" y="5861305"/>
            <a:ext cx="4486945" cy="498598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200" b="1" i="0" u="sng" dirty="0" err="1">
                <a:solidFill>
                  <a:srgbClr val="0056B3"/>
                </a:solidFill>
                <a:effectLst/>
                <a:latin typeface="Lucida Console" panose="020B0609040504020204" pitchFamily="49" charset="0"/>
                <a:hlinkClick r:id="rId3" tooltip="sklearn.linear_model"/>
              </a:rPr>
              <a:t>sklearn.linear_model</a:t>
            </a:r>
            <a:r>
              <a:rPr lang="en-US" sz="1200" b="1" i="0" u="sng" dirty="0" err="1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.Lasso</a:t>
            </a:r>
            <a:endParaRPr lang="en-US" sz="1200" b="1" i="0" u="sng" dirty="0">
              <a:solidFill>
                <a:srgbClr val="212529"/>
              </a:solidFill>
              <a:effectLst/>
              <a:latin typeface="Lucida Console" panose="020B0609040504020204" pitchFamily="49" charset="0"/>
            </a:endParaRPr>
          </a:p>
          <a:p>
            <a:pPr>
              <a:buNone/>
            </a:pPr>
            <a:r>
              <a:rPr lang="en-US" sz="1200" b="1" i="0" u="sng" strike="noStrike" dirty="0">
                <a:solidFill>
                  <a:srgbClr val="2878A2"/>
                </a:solidFill>
                <a:effectLst/>
                <a:latin typeface="Lucida Console" panose="020B0609040504020204" pitchFamily="49" charset="0"/>
                <a:hlinkClick r:id="rId4"/>
              </a:rPr>
              <a:t>sklearn.linear_model.Ridge</a:t>
            </a:r>
            <a:endParaRPr lang="en-US" sz="1200" b="1" i="0" u="sng" strike="noStrike" dirty="0">
              <a:solidFill>
                <a:srgbClr val="2878A2"/>
              </a:solidFill>
              <a:effectLst/>
              <a:latin typeface="Lucida Console" panose="020B06090405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F5F66F-8600-6E71-C841-F234DF7D5E30}"/>
              </a:ext>
            </a:extLst>
          </p:cNvPr>
          <p:cNvSpPr txBox="1"/>
          <p:nvPr/>
        </p:nvSpPr>
        <p:spPr>
          <a:xfrm>
            <a:off x="4740792" y="6371828"/>
            <a:ext cx="2336954" cy="43088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Note: Uses alpha instead of lambda 🤷</a:t>
            </a:r>
          </a:p>
        </p:txBody>
      </p:sp>
    </p:spTree>
    <p:extLst>
      <p:ext uri="{BB962C8B-B14F-4D97-AF65-F5344CB8AC3E}">
        <p14:creationId xmlns:p14="http://schemas.microsoft.com/office/powerpoint/2010/main" val="3935489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4" grpId="0" animBg="1"/>
      <p:bldP spid="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F4A2D-6B59-BED3-B0BB-DA78AC257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3005"/>
            <a:ext cx="8229600" cy="729214"/>
          </a:xfrm>
        </p:spPr>
        <p:txBody>
          <a:bodyPr/>
          <a:lstStyle/>
          <a:p>
            <a:r>
              <a:rPr lang="en-US" dirty="0"/>
              <a:t>Regularized 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C05F6-596E-389C-4EE1-BE9782762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870" y="754027"/>
            <a:ext cx="8706678" cy="5491197"/>
          </a:xfrm>
        </p:spPr>
        <p:txBody>
          <a:bodyPr/>
          <a:lstStyle/>
          <a:p>
            <a:r>
              <a:rPr lang="en-US" dirty="0"/>
              <a:t>Lasso and Ridge regularization can be run with logistic regression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model_lr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LogisticRegression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(C=100000)</a:t>
            </a:r>
          </a:p>
          <a:p>
            <a:pPr lvl="2"/>
            <a:r>
              <a:rPr lang="en-US" dirty="0"/>
              <a:t>“C” is the complexity parameter and = 1/lambda</a:t>
            </a:r>
          </a:p>
          <a:p>
            <a:pPr lvl="2"/>
            <a:r>
              <a:rPr lang="en-US" dirty="0"/>
              <a:t>Large C means no regularization</a:t>
            </a:r>
          </a:p>
          <a:p>
            <a:pPr lvl="1"/>
            <a:r>
              <a:rPr lang="en-US" dirty="0"/>
              <a:t>For lasso use </a:t>
            </a:r>
            <a:r>
              <a:rPr lang="en-US" dirty="0">
                <a:highlight>
                  <a:srgbClr val="00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penalty=‘l1’</a:t>
            </a:r>
          </a:p>
          <a:p>
            <a:endParaRPr lang="en-US" dirty="0"/>
          </a:p>
          <a:p>
            <a:r>
              <a:rPr lang="en-US" dirty="0"/>
              <a:t>We mentioned that the lasso will “shrink” parameter estimates towards zero</a:t>
            </a:r>
          </a:p>
          <a:p>
            <a:endParaRPr lang="en-US" dirty="0"/>
          </a:p>
          <a:p>
            <a:r>
              <a:rPr lang="en-US" dirty="0"/>
              <a:t>In the lasso case, it will force some of the coefficients to equal exactly zero</a:t>
            </a:r>
          </a:p>
          <a:p>
            <a:endParaRPr lang="en-US" dirty="0"/>
          </a:p>
          <a:p>
            <a:r>
              <a:rPr lang="en-US" dirty="0"/>
              <a:t>This ends up having the same effect as variable selection!  </a:t>
            </a:r>
          </a:p>
          <a:p>
            <a:pPr lvl="1"/>
            <a:r>
              <a:rPr lang="en-US" dirty="0"/>
              <a:t>Lasso is very popular and tends to be quite effective while creating a much simpler model.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2C48C-88EA-FDCA-4B6D-55424C0B5C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1DF42-A147-1050-EDC6-0A5A9F07D896}"/>
              </a:ext>
            </a:extLst>
          </p:cNvPr>
          <p:cNvSpPr txBox="1"/>
          <p:nvPr/>
        </p:nvSpPr>
        <p:spPr>
          <a:xfrm>
            <a:off x="2515964" y="6045169"/>
            <a:ext cx="3578800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More details: ISL Chapter 6.2 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C92DA4D-D3AB-9700-9B0C-6066E40F9E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07237" y="5880618"/>
            <a:ext cx="729214" cy="72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13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F2F9E-6BA0-8C16-CFA7-F07E2D639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Lasso v. Ridge Shrinkage</a:t>
            </a:r>
          </a:p>
        </p:txBody>
      </p:sp>
      <p:pic>
        <p:nvPicPr>
          <p:cNvPr id="6" name="Content Placeholder 5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93096E97-25B9-E929-26F9-AFA7B260B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5222" y="1605904"/>
            <a:ext cx="3886200" cy="337221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A75B78-A283-6DFF-54DC-5F5B57DBE5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34</a:t>
            </a:fld>
            <a:endParaRPr lang="en-US"/>
          </a:p>
        </p:txBody>
      </p:sp>
      <p:pic>
        <p:nvPicPr>
          <p:cNvPr id="8" name="Picture 7" descr="A graph of a number of individuals&#10;&#10;Description automatically generated with medium confidence">
            <a:extLst>
              <a:ext uri="{FF2B5EF4-FFF2-40B4-BE49-F238E27FC236}">
                <a16:creationId xmlns:a16="http://schemas.microsoft.com/office/drawing/2014/main" id="{12C1D8B8-19E3-6F38-3C53-36AE436E2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13" y="1720850"/>
            <a:ext cx="38862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3118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CA9F7-2F64-9CEC-81E4-E19408EF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D4187-A1AF-F8A9-2945-1578FC8A2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14" y="1875014"/>
            <a:ext cx="4894190" cy="3547356"/>
          </a:xfrm>
        </p:spPr>
        <p:txBody>
          <a:bodyPr/>
          <a:lstStyle/>
          <a:p>
            <a:r>
              <a:rPr lang="en-US" dirty="0"/>
              <a:t>Regularization has many uses in data science</a:t>
            </a:r>
          </a:p>
          <a:p>
            <a:pPr lvl="1"/>
            <a:r>
              <a:rPr lang="en-US" dirty="0"/>
              <a:t>Shrinks parameter values to avoid overfitting</a:t>
            </a:r>
          </a:p>
          <a:p>
            <a:pPr lvl="1"/>
            <a:r>
              <a:rPr lang="en-US" dirty="0"/>
              <a:t>Removes noise features by setting parameter value to 0 (lasso)</a:t>
            </a:r>
          </a:p>
          <a:p>
            <a:pPr lvl="1"/>
            <a:r>
              <a:rPr lang="en-US" dirty="0"/>
              <a:t>Can help deal with heavily correlated features (multicollinearity)</a:t>
            </a:r>
          </a:p>
          <a:p>
            <a:pPr lvl="1"/>
            <a:r>
              <a:rPr lang="en-US" dirty="0"/>
              <a:t>Can enable fitting massive amounts of features (high dimensionality)</a:t>
            </a:r>
          </a:p>
          <a:p>
            <a:pPr lvl="1"/>
            <a:r>
              <a:rPr lang="en-US" dirty="0"/>
              <a:t>Can fit models where you have more parameters than observations (p&gt;n)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86595-2EC2-5BAE-A053-C954FF7A2D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35</a:t>
            </a:fld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A97F7E6-894B-8140-9E1C-044739ADC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725" y="2175035"/>
            <a:ext cx="2447605" cy="3093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6124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41B998-8A0C-373A-1AB7-4EAAA5BC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273046-B1C8-A5DE-26CC-479B06901A60}"/>
              </a:ext>
            </a:extLst>
          </p:cNvPr>
          <p:cNvSpPr txBox="1"/>
          <p:nvPr/>
        </p:nvSpPr>
        <p:spPr>
          <a:xfrm>
            <a:off x="6001407" y="21336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BF524D-3DDD-CFB2-6C81-903459559B17}"/>
              </a:ext>
            </a:extLst>
          </p:cNvPr>
          <p:cNvSpPr txBox="1"/>
          <p:nvPr/>
        </p:nvSpPr>
        <p:spPr>
          <a:xfrm>
            <a:off x="987974" y="1841212"/>
            <a:ext cx="65316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Regularization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5B9DE-DC1E-79B8-F1D5-A63C641C4397}"/>
              </a:ext>
            </a:extLst>
          </p:cNvPr>
          <p:cNvSpPr txBox="1"/>
          <p:nvPr/>
        </p:nvSpPr>
        <p:spPr>
          <a:xfrm>
            <a:off x="2850777" y="3186613"/>
            <a:ext cx="4980851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Consolas" panose="020B0609020204030204" pitchFamily="49" charset="0"/>
                <a:ea typeface="Tahoma" panose="020B0604030504040204" pitchFamily="34" charset="0"/>
                <a:cs typeface="Consolas" panose="020B0609020204030204" pitchFamily="49" charset="0"/>
              </a:rPr>
              <a:t>T6_Regression_Regularization.ipynb</a:t>
            </a:r>
          </a:p>
        </p:txBody>
      </p:sp>
    </p:spTree>
    <p:extLst>
      <p:ext uri="{BB962C8B-B14F-4D97-AF65-F5344CB8AC3E}">
        <p14:creationId xmlns:p14="http://schemas.microsoft.com/office/powerpoint/2010/main" val="9543241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94B11-591A-CFEC-E9B4-6C8D84592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9AA704-015A-91DC-86AD-630D59F7E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085C63-9D63-9E17-9348-6E8CC99A7DB1}"/>
              </a:ext>
            </a:extLst>
          </p:cNvPr>
          <p:cNvSpPr txBox="1"/>
          <p:nvPr/>
        </p:nvSpPr>
        <p:spPr>
          <a:xfrm>
            <a:off x="6001407" y="21336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FC38C1-05AA-FCFF-5F12-5238D1E53674}"/>
              </a:ext>
            </a:extLst>
          </p:cNvPr>
          <p:cNvSpPr txBox="1"/>
          <p:nvPr/>
        </p:nvSpPr>
        <p:spPr>
          <a:xfrm>
            <a:off x="1345325" y="1838593"/>
            <a:ext cx="50490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Mathematical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0650684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5861884-4331-C491-F73B-FEA91B03B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210CE-7222-07A5-3298-8A67F5621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AD459-46D3-5889-9629-1E0AF8FA5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Trees are a “rule-based” way to build classification models</a:t>
            </a:r>
          </a:p>
          <a:p>
            <a:pPr lvl="1"/>
            <a:r>
              <a:rPr lang="en-US" dirty="0"/>
              <a:t>Results in a partition of the input space</a:t>
            </a:r>
          </a:p>
          <a:p>
            <a:pPr lvl="1"/>
            <a:r>
              <a:rPr lang="en-US" dirty="0"/>
              <a:t>Uses rules that are parallel to axes: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1682B-7BBE-F4A6-0E0E-DB5EB66E27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38</a:t>
            </a:fld>
            <a:endParaRPr lang="en-US"/>
          </a:p>
        </p:txBody>
      </p:sp>
      <p:pic>
        <p:nvPicPr>
          <p:cNvPr id="6" name="Picture 5" descr="A diagram of a diagram of a balance&#10;&#10;Description automatically generated with medium confidence">
            <a:extLst>
              <a:ext uri="{FF2B5EF4-FFF2-40B4-BE49-F238E27FC236}">
                <a16:creationId xmlns:a16="http://schemas.microsoft.com/office/drawing/2014/main" id="{53231D71-437E-439F-6805-73CB03B93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145" y="2274933"/>
            <a:ext cx="5690232" cy="415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613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70057-CF7E-88AB-B1C8-010173F38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A37E0-D885-EDFD-54F9-7E678CA93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you think of another way to separate these data?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83333E-BE44-4B57-049F-FF1A087BB2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39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D0DB310-A404-657C-0E3A-51B54C232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Classification</a:t>
            </a:r>
          </a:p>
        </p:txBody>
      </p:sp>
      <p:pic>
        <p:nvPicPr>
          <p:cNvPr id="7" name="Picture 6" descr="A diagram of a diagram with dots&#10;&#10;Description automatically generated with medium confidence">
            <a:extLst>
              <a:ext uri="{FF2B5EF4-FFF2-40B4-BE49-F238E27FC236}">
                <a16:creationId xmlns:a16="http://schemas.microsoft.com/office/drawing/2014/main" id="{67C81A84-C1E0-1800-81AA-EC58ADA5C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0" y="1457969"/>
            <a:ext cx="62738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13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8FAF-DE1C-DE59-3506-E73985A40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6525"/>
            <a:ext cx="4114800" cy="729214"/>
          </a:xfrm>
        </p:spPr>
        <p:txBody>
          <a:bodyPr/>
          <a:lstStyle/>
          <a:p>
            <a:r>
              <a:rPr lang="en-US" dirty="0"/>
              <a:t>Regression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CC950-7FF0-248D-8C35-858827593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65739"/>
            <a:ext cx="3833475" cy="5346891"/>
          </a:xfrm>
        </p:spPr>
        <p:txBody>
          <a:bodyPr/>
          <a:lstStyle/>
          <a:p>
            <a:r>
              <a:rPr lang="en-US" sz="1800" dirty="0"/>
              <a:t>Tree models can also be used with a numeric outcome, called </a:t>
            </a:r>
            <a:r>
              <a:rPr lang="en-US" sz="1800" b="1" i="1" dirty="0">
                <a:solidFill>
                  <a:srgbClr val="002060"/>
                </a:solidFill>
              </a:rPr>
              <a:t>Regression Trees</a:t>
            </a:r>
          </a:p>
          <a:p>
            <a:endParaRPr lang="en-US" sz="1800" b="1" i="1" dirty="0">
              <a:solidFill>
                <a:srgbClr val="002060"/>
              </a:solidFill>
            </a:endParaRPr>
          </a:p>
          <a:p>
            <a:r>
              <a:rPr lang="en-US" sz="1800" i="1" dirty="0"/>
              <a:t>Purity</a:t>
            </a:r>
            <a:r>
              <a:rPr lang="en-US" sz="1800" dirty="0"/>
              <a:t> is measured by the variance in the nodes</a:t>
            </a:r>
          </a:p>
          <a:p>
            <a:endParaRPr lang="en-US" sz="1800" dirty="0"/>
          </a:p>
          <a:p>
            <a:r>
              <a:rPr lang="en-US" sz="1800" dirty="0"/>
              <a:t>Prediction accuracy is measured by (root) mean squared error</a:t>
            </a:r>
          </a:p>
          <a:p>
            <a:endParaRPr lang="en-US" sz="1800" dirty="0"/>
          </a:p>
          <a:p>
            <a:r>
              <a:rPr lang="en-US" sz="1800" dirty="0"/>
              <a:t>Fitting process is similar to Classification Trees</a:t>
            </a:r>
          </a:p>
          <a:p>
            <a:endParaRPr lang="en-US" sz="1800" dirty="0"/>
          </a:p>
          <a:p>
            <a:r>
              <a:rPr lang="en-US" sz="1800" dirty="0"/>
              <a:t>Example: Predicting the price of used Toyota Corollas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A7FF-6B48-F227-7F02-898CC62303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B042796-2CDD-773A-E861-B8C6916A6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9282" y="252248"/>
            <a:ext cx="5007833" cy="660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862620-FDA5-B4F8-6436-635911216103}"/>
              </a:ext>
            </a:extLst>
          </p:cNvPr>
          <p:cNvSpPr txBox="1"/>
          <p:nvPr/>
        </p:nvSpPr>
        <p:spPr>
          <a:xfrm>
            <a:off x="2785656" y="6434108"/>
            <a:ext cx="2095638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Shmueli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Chapter 9.6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3D2641-5BD2-BA5E-158B-6C1C1FF6D709}"/>
              </a:ext>
            </a:extLst>
          </p:cNvPr>
          <p:cNvSpPr txBox="1"/>
          <p:nvPr/>
        </p:nvSpPr>
        <p:spPr>
          <a:xfrm>
            <a:off x="457200" y="5992261"/>
            <a:ext cx="4525983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sklearn.tree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import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DecisionTreeRegressor</a:t>
            </a: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327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D0624-77F4-B927-7816-8E8544858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F3B01-F82D-3DBD-D98D-48086E91E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3474" y="919198"/>
            <a:ext cx="4130565" cy="422082"/>
          </a:xfrm>
          <a:solidFill>
            <a:schemeClr val="accent1"/>
          </a:solidFill>
        </p:spPr>
        <p:txBody>
          <a:bodyPr/>
          <a:lstStyle/>
          <a:p>
            <a:pPr marL="0" indent="0" algn="ctr">
              <a:buNone/>
            </a:pPr>
            <a:r>
              <a:rPr lang="en-US" b="1" dirty="0">
                <a:solidFill>
                  <a:srgbClr val="0070C0"/>
                </a:solidFill>
              </a:rPr>
              <a:t>Linear Discriminant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ADA00-8AA3-B107-D180-7753B786DB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40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0610D34-1F17-1A74-C5E7-22D1CBB41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Classification via Discriminants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A7F7800-EC81-68C7-EEAC-5FC690640074}"/>
              </a:ext>
            </a:extLst>
          </p:cNvPr>
          <p:cNvGrpSpPr/>
          <p:nvPr/>
        </p:nvGrpSpPr>
        <p:grpSpPr>
          <a:xfrm>
            <a:off x="4714503" y="1499738"/>
            <a:ext cx="4104290" cy="3045490"/>
            <a:chOff x="1676400" y="1371600"/>
            <a:chExt cx="5291100" cy="36576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E8AD39A-DC5F-0E75-0B12-7C6753236C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2692"/>
            <a:stretch/>
          </p:blipFill>
          <p:spPr>
            <a:xfrm>
              <a:off x="1676400" y="1371600"/>
              <a:ext cx="5291100" cy="3657600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94B9FF2-0930-70E3-ED6E-5CB2A13407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05200" y="2971800"/>
              <a:ext cx="762000" cy="1066800"/>
            </a:xfrm>
            <a:prstGeom prst="line">
              <a:avLst/>
            </a:prstGeom>
            <a:ln w="666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 descr="A close up of words&#10;&#10;Description automatically generated">
            <a:extLst>
              <a:ext uri="{FF2B5EF4-FFF2-40B4-BE49-F238E27FC236}">
                <a16:creationId xmlns:a16="http://schemas.microsoft.com/office/drawing/2014/main" id="{20B620D0-E81F-4813-3FD9-1066B4700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146" y="4850262"/>
            <a:ext cx="2438400" cy="508000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51FB3C-D5DD-EEC8-FB14-A89FA95A43ED}"/>
              </a:ext>
            </a:extLst>
          </p:cNvPr>
          <p:cNvSpPr txBox="1"/>
          <p:nvPr/>
        </p:nvSpPr>
        <p:spPr>
          <a:xfrm>
            <a:off x="6560232" y="4835073"/>
            <a:ext cx="2343807" cy="101566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“best” line is found via mathematical optimization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BB9B9E-65B9-9D5A-6C54-8188E016D199}"/>
              </a:ext>
            </a:extLst>
          </p:cNvPr>
          <p:cNvSpPr txBox="1"/>
          <p:nvPr/>
        </p:nvSpPr>
        <p:spPr>
          <a:xfrm>
            <a:off x="4012442" y="5611234"/>
            <a:ext cx="2343807" cy="70788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is NOT regression! </a:t>
            </a:r>
          </a:p>
        </p:txBody>
      </p:sp>
      <p:pic>
        <p:nvPicPr>
          <p:cNvPr id="9" name="Picture 8" descr="A diagram of a diagram of a balance&#10;&#10;Description automatically generated with medium confidence">
            <a:extLst>
              <a:ext uri="{FF2B5EF4-FFF2-40B4-BE49-F238E27FC236}">
                <a16:creationId xmlns:a16="http://schemas.microsoft.com/office/drawing/2014/main" id="{DC1069A3-7843-1ACE-4505-275F9C3421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94740"/>
            <a:ext cx="4114800" cy="30063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2E1785-E88E-EE07-D449-F8E5788E1F79}"/>
              </a:ext>
            </a:extLst>
          </p:cNvPr>
          <p:cNvSpPr txBox="1"/>
          <p:nvPr/>
        </p:nvSpPr>
        <p:spPr>
          <a:xfrm>
            <a:off x="4286992" y="2446317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145095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B9B4C-A0BF-C9D8-49DE-3313532B6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C7D26-2CF0-DF86-19D3-1AFBDE570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25701"/>
            <a:ext cx="8229600" cy="729214"/>
          </a:xfrm>
        </p:spPr>
        <p:txBody>
          <a:bodyPr/>
          <a:lstStyle/>
          <a:p>
            <a:r>
              <a:rPr lang="en-US" dirty="0"/>
              <a:t>Linear Discriminant Models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AA5BE-9829-39F5-1728-B7B484B8E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32" y="754915"/>
            <a:ext cx="6563710" cy="495140"/>
          </a:xfrm>
        </p:spPr>
        <p:txBody>
          <a:bodyPr/>
          <a:lstStyle/>
          <a:p>
            <a:r>
              <a:rPr lang="en-US" dirty="0"/>
              <a:t>Linear discriminant: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936EF-E4B3-2120-C472-B61D59DDC2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7F4397-9347-B865-82CE-950B2FFF6CE7}"/>
              </a:ext>
            </a:extLst>
          </p:cNvPr>
          <p:cNvSpPr txBox="1"/>
          <p:nvPr/>
        </p:nvSpPr>
        <p:spPr>
          <a:xfrm>
            <a:off x="1361091" y="1356295"/>
            <a:ext cx="1428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Class(x) =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D7753B-963D-CF08-4801-329094B31DD2}"/>
              </a:ext>
            </a:extLst>
          </p:cNvPr>
          <p:cNvSpPr txBox="1"/>
          <p:nvPr/>
        </p:nvSpPr>
        <p:spPr>
          <a:xfrm>
            <a:off x="3209290" y="1206160"/>
            <a:ext cx="45036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if 1.0×𝐴𝑔𝑒 −1.5×𝐵𝑎𝑙𝑎𝑛𝑐𝑒+ 60 &gt; 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3ADE0F6-EDBE-0782-03F0-FCF42E6D5983}"/>
                  </a:ext>
                </a:extLst>
              </p:cNvPr>
              <p:cNvSpPr txBox="1"/>
              <p:nvPr/>
            </p:nvSpPr>
            <p:spPr>
              <a:xfrm>
                <a:off x="3200401" y="1672287"/>
                <a:ext cx="441710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 algn="l">
                  <a:buNone/>
                </a:pPr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∘</m:t>
                    </m:r>
                  </m:oMath>
                </a14:m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if 1.0×𝐴𝑔𝑒 −1.5×𝐵𝑎𝑙𝑎𝑛𝑐𝑒+ 60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≤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 </m:t>
                    </m:r>
                  </m:oMath>
                </a14:m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4716497-666F-19B9-079F-F677D3C4FD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01" y="1672287"/>
                <a:ext cx="4417107" cy="400110"/>
              </a:xfrm>
              <a:prstGeom prst="rect">
                <a:avLst/>
              </a:prstGeom>
              <a:blipFill>
                <a:blip r:embed="rId3"/>
                <a:stretch>
                  <a:fillRect t="-9091" r="-575" b="-242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ight Brace 7">
            <a:extLst>
              <a:ext uri="{FF2B5EF4-FFF2-40B4-BE49-F238E27FC236}">
                <a16:creationId xmlns:a16="http://schemas.microsoft.com/office/drawing/2014/main" id="{20B65886-EC0C-E2D5-6711-1E1D0B34420D}"/>
              </a:ext>
            </a:extLst>
          </p:cNvPr>
          <p:cNvSpPr/>
          <p:nvPr/>
        </p:nvSpPr>
        <p:spPr bwMode="auto">
          <a:xfrm>
            <a:off x="2789687" y="1198640"/>
            <a:ext cx="410714" cy="873757"/>
          </a:xfrm>
          <a:prstGeom prst="rightBrace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7792747-CF7F-EE8D-B11F-8C98FB544970}"/>
              </a:ext>
            </a:extLst>
          </p:cNvPr>
          <p:cNvSpPr txBox="1">
            <a:spLocks/>
          </p:cNvSpPr>
          <p:nvPr/>
        </p:nvSpPr>
        <p:spPr bwMode="auto">
          <a:xfrm>
            <a:off x="336332" y="2318692"/>
            <a:ext cx="8555420" cy="3431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r>
              <a:rPr lang="en-US" kern="0" dirty="0"/>
              <a:t>Linear discriminants:</a:t>
            </a:r>
          </a:p>
          <a:p>
            <a:pPr lvl="1">
              <a:buClrTx/>
            </a:pPr>
            <a:r>
              <a:rPr lang="en-US" kern="0" dirty="0"/>
              <a:t>Are a parameterized model: the coefficients of the line are determined by the algorithm</a:t>
            </a:r>
          </a:p>
          <a:p>
            <a:pPr lvl="1">
              <a:buClrTx/>
            </a:pPr>
            <a:r>
              <a:rPr lang="en-US" kern="0" dirty="0"/>
              <a:t>Competing model to logistic regression</a:t>
            </a:r>
          </a:p>
          <a:p>
            <a:pPr lvl="2">
              <a:buClrTx/>
            </a:pPr>
            <a:r>
              <a:rPr lang="en-US" kern="0" dirty="0"/>
              <a:t>Both are linear in the features</a:t>
            </a:r>
          </a:p>
          <a:p>
            <a:pPr lvl="1">
              <a:buClrTx/>
            </a:pPr>
            <a:r>
              <a:rPr lang="en-US" kern="0" dirty="0"/>
              <a:t>Good when</a:t>
            </a:r>
          </a:p>
          <a:p>
            <a:pPr lvl="2">
              <a:buClrTx/>
            </a:pPr>
            <a:r>
              <a:rPr lang="en-US" kern="0" dirty="0"/>
              <a:t>You believe the relationship might be linear</a:t>
            </a:r>
          </a:p>
          <a:p>
            <a:pPr lvl="2">
              <a:buClrTx/>
            </a:pPr>
            <a:r>
              <a:rPr lang="en-US" kern="0" dirty="0"/>
              <a:t>Feature distributions are “well-behaved” (normal)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F012BE-EDFD-5B2C-77CA-2686D61D95AF}"/>
              </a:ext>
            </a:extLst>
          </p:cNvPr>
          <p:cNvSpPr txBox="1"/>
          <p:nvPr/>
        </p:nvSpPr>
        <p:spPr>
          <a:xfrm>
            <a:off x="1397876" y="6106725"/>
            <a:ext cx="6631944" cy="276999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b="1" dirty="0">
                <a:solidFill>
                  <a:srgbClr val="007020"/>
                </a:solidFill>
                <a:effectLst/>
                <a:latin typeface="Lucida Console" panose="020B0609040504020204" pitchFamily="49" charset="0"/>
              </a:rPr>
              <a:t>from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 err="1">
                <a:solidFill>
                  <a:srgbClr val="0E84B5"/>
                </a:solidFill>
                <a:effectLst/>
                <a:latin typeface="Lucida Console" panose="020B0609040504020204" pitchFamily="49" charset="0"/>
              </a:rPr>
              <a:t>sklearn.discriminant_analysis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solidFill>
                  <a:srgbClr val="007020"/>
                </a:solidFill>
                <a:effectLst/>
                <a:latin typeface="Lucida Console" panose="020B0609040504020204" pitchFamily="49" charset="0"/>
              </a:rPr>
              <a:t>import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effectLst/>
                <a:latin typeface="Lucida Console" panose="020B0609040504020204" pitchFamily="49" charset="0"/>
              </a:rPr>
              <a:t>LinearDiscriminantAnalysis</a:t>
            </a:r>
            <a:endParaRPr lang="en-US" sz="2000" dirty="0">
              <a:latin typeface="Lucida Console" panose="020B060904050402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567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 bldLvl="2"/>
      <p:bldP spid="11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10836-E50D-E4E3-3248-D05DEA56A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C2121F-F444-B8F6-B6D5-8B7E9FAF6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6B76C5-5AA3-7573-9BD2-C08225E19A1E}"/>
              </a:ext>
            </a:extLst>
          </p:cNvPr>
          <p:cNvSpPr txBox="1"/>
          <p:nvPr/>
        </p:nvSpPr>
        <p:spPr>
          <a:xfrm>
            <a:off x="6001407" y="21336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CED41F-602F-54A2-61F0-5331AF12B53B}"/>
              </a:ext>
            </a:extLst>
          </p:cNvPr>
          <p:cNvSpPr txBox="1"/>
          <p:nvPr/>
        </p:nvSpPr>
        <p:spPr>
          <a:xfrm>
            <a:off x="1345325" y="1838593"/>
            <a:ext cx="46750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Support Vector Machines</a:t>
            </a:r>
          </a:p>
        </p:txBody>
      </p:sp>
    </p:spTree>
    <p:extLst>
      <p:ext uri="{BB962C8B-B14F-4D97-AF65-F5344CB8AC3E}">
        <p14:creationId xmlns:p14="http://schemas.microsoft.com/office/powerpoint/2010/main" val="17552156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2B8CE-43AE-9336-0757-BF2925A49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D888E-9B77-13B6-2569-4C12E648E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via Support Vector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CCB5E-FD33-253D-4224-C5EFEFF0F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 Vector Machines are another type of mathematical model that finds linear boundaries between classes </a:t>
            </a:r>
          </a:p>
          <a:p>
            <a:r>
              <a:rPr lang="en-US" dirty="0"/>
              <a:t>They have become quite popular in recent years due to their superior performance in classification problems.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26CC7-ED6D-2EF4-1C66-6979E339FA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346FE9-E41E-7EA7-8A7B-1643D5E9E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394" y="2846763"/>
            <a:ext cx="6003212" cy="401123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1200203-F7CC-2113-8BC0-A3FC75E319B4}"/>
              </a:ext>
            </a:extLst>
          </p:cNvPr>
          <p:cNvCxnSpPr>
            <a:cxnSpLocks/>
          </p:cNvCxnSpPr>
          <p:nvPr/>
        </p:nvCxnSpPr>
        <p:spPr>
          <a:xfrm>
            <a:off x="2057400" y="3389501"/>
            <a:ext cx="5410200" cy="1828800"/>
          </a:xfrm>
          <a:prstGeom prst="line">
            <a:avLst/>
          </a:prstGeom>
          <a:ln w="666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6662DC8-715E-DC01-243C-7C0A774FC593}"/>
              </a:ext>
            </a:extLst>
          </p:cNvPr>
          <p:cNvCxnSpPr>
            <a:cxnSpLocks/>
          </p:cNvCxnSpPr>
          <p:nvPr/>
        </p:nvCxnSpPr>
        <p:spPr>
          <a:xfrm>
            <a:off x="3124200" y="2475101"/>
            <a:ext cx="2286000" cy="4299691"/>
          </a:xfrm>
          <a:prstGeom prst="line">
            <a:avLst/>
          </a:prstGeom>
          <a:ln w="666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1E88595-1623-B649-168D-04021CC10A23}"/>
              </a:ext>
            </a:extLst>
          </p:cNvPr>
          <p:cNvSpPr txBox="1"/>
          <p:nvPr/>
        </p:nvSpPr>
        <p:spPr>
          <a:xfrm>
            <a:off x="6453343" y="3903706"/>
            <a:ext cx="22864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line is best?</a:t>
            </a:r>
          </a:p>
        </p:txBody>
      </p:sp>
    </p:spTree>
    <p:extLst>
      <p:ext uri="{BB962C8B-B14F-4D97-AF65-F5344CB8AC3E}">
        <p14:creationId xmlns:p14="http://schemas.microsoft.com/office/powerpoint/2010/main" val="42159503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A3CE4-3742-C1AC-361C-007CC766E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D2EE9-4CCC-BC37-C366-8B9E52A61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line is best?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1C0E7-A4AE-D1E8-683E-334D64AEB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5323556"/>
            <a:ext cx="7620000" cy="1087121"/>
          </a:xfrm>
        </p:spPr>
        <p:txBody>
          <a:bodyPr/>
          <a:lstStyle/>
          <a:p>
            <a:r>
              <a:rPr lang="en-US" dirty="0"/>
              <a:t>Prefer the one with the most space in between?</a:t>
            </a:r>
          </a:p>
          <a:p>
            <a:r>
              <a:rPr lang="en-US" dirty="0"/>
              <a:t>How would you measure this?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8B3DCA-D1B6-2CB2-F097-A9553196B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069" y="1309169"/>
            <a:ext cx="5892800" cy="3886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3EA78C-E36F-E558-1125-4BF3AE17234F}"/>
              </a:ext>
            </a:extLst>
          </p:cNvPr>
          <p:cNvSpPr txBox="1"/>
          <p:nvPr/>
        </p:nvSpPr>
        <p:spPr>
          <a:xfrm>
            <a:off x="457200" y="2081047"/>
            <a:ext cx="2497959" cy="101566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Simplifying assumption: points are separable</a:t>
            </a:r>
          </a:p>
        </p:txBody>
      </p:sp>
    </p:spTree>
    <p:extLst>
      <p:ext uri="{BB962C8B-B14F-4D97-AF65-F5344CB8AC3E}">
        <p14:creationId xmlns:p14="http://schemas.microsoft.com/office/powerpoint/2010/main" val="477018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D8B3C-4448-D8FE-8E5A-E13C65803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A7ABA-6DF1-5D0A-C64D-4EABEC0B7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4546"/>
            <a:ext cx="9067800" cy="685482"/>
          </a:xfrm>
        </p:spPr>
        <p:txBody>
          <a:bodyPr>
            <a:noAutofit/>
          </a:bodyPr>
          <a:lstStyle/>
          <a:p>
            <a:r>
              <a:rPr lang="en-US" dirty="0"/>
              <a:t>Maximizing margin: </a:t>
            </a:r>
            <a:br>
              <a:rPr lang="en-US" dirty="0"/>
            </a:br>
            <a:r>
              <a:rPr lang="en-US" dirty="0"/>
              <a:t>support vector machine (SVM)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C94730-66D8-92BE-B11F-E0389B599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5366" y="1379069"/>
            <a:ext cx="4110010" cy="33161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A424E0-3C75-6502-3C08-27610CAEDD87}"/>
              </a:ext>
            </a:extLst>
          </p:cNvPr>
          <p:cNvSpPr txBox="1"/>
          <p:nvPr/>
        </p:nvSpPr>
        <p:spPr>
          <a:xfrm>
            <a:off x="273158" y="1289296"/>
            <a:ext cx="3584139" cy="30962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optimal SVM is the boundary that maximizes the margin</a:t>
            </a:r>
          </a:p>
          <a:p>
            <a:pPr marL="0" indent="0" algn="l">
              <a:buNone/>
            </a:pP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course data is not typically separable, but there are some clever mathematical tricks devised to deal with that</a:t>
            </a:r>
          </a:p>
          <a:p>
            <a:pPr marL="0" indent="0" algn="l">
              <a:buNone/>
            </a:pP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Computationally complex, but</a:t>
            </a:r>
          </a:p>
          <a:p>
            <a:pPr marL="0" indent="0" algn="l">
              <a:buNone/>
            </a:pP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1600" b="1" dirty="0">
                <a:solidFill>
                  <a:srgbClr val="007020"/>
                </a:solidFill>
                <a:effectLst/>
                <a:highlight>
                  <a:srgbClr val="00FFFF"/>
                </a:highlight>
                <a:latin typeface="Lucida Console" panose="020B0609040504020204" pitchFamily="49" charset="0"/>
              </a:rPr>
              <a:t>from</a:t>
            </a:r>
            <a:r>
              <a:rPr lang="en-US" sz="1600" b="1" dirty="0">
                <a:solidFill>
                  <a:srgbClr val="C65D09"/>
                </a:solidFill>
                <a:effectLst/>
                <a:highlight>
                  <a:srgbClr val="00FFFF"/>
                </a:highlight>
                <a:latin typeface="Lucida Console" panose="020B0609040504020204" pitchFamily="49" charset="0"/>
              </a:rPr>
              <a:t> </a:t>
            </a:r>
            <a:r>
              <a:rPr lang="en-US" sz="1600" b="1" dirty="0" err="1">
                <a:solidFill>
                  <a:srgbClr val="0E84B5"/>
                </a:solidFill>
                <a:effectLst/>
                <a:highlight>
                  <a:srgbClr val="00FFFF"/>
                </a:highlight>
                <a:latin typeface="Lucida Console" panose="020B0609040504020204" pitchFamily="49" charset="0"/>
              </a:rPr>
              <a:t>sklearn</a:t>
            </a:r>
            <a:r>
              <a:rPr lang="en-US" sz="1600" b="1" dirty="0">
                <a:solidFill>
                  <a:srgbClr val="C65D09"/>
                </a:solidFill>
                <a:effectLst/>
                <a:highlight>
                  <a:srgbClr val="00FFFF"/>
                </a:highlight>
                <a:latin typeface="Lucida Console" panose="020B0609040504020204" pitchFamily="49" charset="0"/>
              </a:rPr>
              <a:t> </a:t>
            </a:r>
            <a:r>
              <a:rPr lang="en-US" sz="1600" b="1" dirty="0">
                <a:solidFill>
                  <a:srgbClr val="007020"/>
                </a:solidFill>
                <a:effectLst/>
                <a:highlight>
                  <a:srgbClr val="00FFFF"/>
                </a:highlight>
                <a:latin typeface="Lucida Console" panose="020B0609040504020204" pitchFamily="49" charset="0"/>
              </a:rPr>
              <a:t>import</a:t>
            </a:r>
            <a:r>
              <a:rPr lang="en-US" sz="1600" b="1" dirty="0">
                <a:solidFill>
                  <a:srgbClr val="C65D09"/>
                </a:solidFill>
                <a:effectLst/>
                <a:highlight>
                  <a:srgbClr val="00FFFF"/>
                </a:highlight>
                <a:latin typeface="Lucida Console" panose="020B0609040504020204" pitchFamily="49" charset="0"/>
              </a:rPr>
              <a:t> </a:t>
            </a:r>
            <a:r>
              <a:rPr lang="en-US" sz="1600" b="1" dirty="0" err="1">
                <a:solidFill>
                  <a:srgbClr val="C65D09"/>
                </a:solidFill>
                <a:effectLst/>
                <a:highlight>
                  <a:srgbClr val="00FFFF"/>
                </a:highlight>
                <a:latin typeface="Lucida Console" panose="020B0609040504020204" pitchFamily="49" charset="0"/>
              </a:rPr>
              <a:t>svm</a:t>
            </a:r>
            <a:endParaRPr lang="en-US" sz="1600" dirty="0">
              <a:highlight>
                <a:srgbClr val="00FFFF"/>
              </a:highlight>
              <a:latin typeface="Lucida Console" panose="020B060904050402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E62164-F8E3-6B5F-79DB-ECF8AE6E2A5B}"/>
              </a:ext>
            </a:extLst>
          </p:cNvPr>
          <p:cNvSpPr txBox="1"/>
          <p:nvPr/>
        </p:nvSpPr>
        <p:spPr>
          <a:xfrm>
            <a:off x="1739269" y="4844569"/>
            <a:ext cx="5665462" cy="92948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SVM has complexity parameters: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 : “the cost”: higher values fit training data more closely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Kernel: linear or non-linear + degree of polynomial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DEAF4D-2F37-E63C-55BA-CACD3909460D}"/>
              </a:ext>
            </a:extLst>
          </p:cNvPr>
          <p:cNvSpPr txBox="1"/>
          <p:nvPr/>
        </p:nvSpPr>
        <p:spPr>
          <a:xfrm>
            <a:off x="1072055" y="6033040"/>
            <a:ext cx="7206909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ISL: Chapter 9.3 – 9.6 has good explanation plus python code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EC3042D-31A4-B9B5-E64B-E92C475A9B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45775" y="6023161"/>
            <a:ext cx="409989" cy="40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1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5191B-83FB-4E38-B77D-89E26FD6B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in Predictive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DFDA4-E226-CD14-6B47-ED5B2E139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SVMs provide some of the best predictive performance</a:t>
            </a:r>
          </a:p>
          <a:p>
            <a:r>
              <a:rPr lang="en-US" dirty="0"/>
              <a:t>Can find boundaries in complex, non-linear situations</a:t>
            </a:r>
          </a:p>
          <a:p>
            <a:r>
              <a:rPr lang="en-US" dirty="0"/>
              <a:t>But:</a:t>
            </a:r>
          </a:p>
          <a:p>
            <a:pPr lvl="1"/>
            <a:r>
              <a:rPr lang="en-US" dirty="0"/>
              <a:t>Very computationally intensive</a:t>
            </a:r>
          </a:p>
          <a:p>
            <a:pPr lvl="1"/>
            <a:r>
              <a:rPr lang="en-US" dirty="0"/>
              <a:t>Need to standardize features</a:t>
            </a:r>
          </a:p>
          <a:p>
            <a:pPr lvl="1"/>
            <a:r>
              <a:rPr lang="en-US" dirty="0"/>
              <a:t>Many tuning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278ED-3152-CC6F-F4FB-F6F7815ED5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46</a:t>
            </a:fld>
            <a:endParaRPr lang="en-US"/>
          </a:p>
        </p:txBody>
      </p:sp>
      <p:pic>
        <p:nvPicPr>
          <p:cNvPr id="6" name="Picture 5" descr="A graph with dots and circles&#10;&#10;Description automatically generated">
            <a:extLst>
              <a:ext uri="{FF2B5EF4-FFF2-40B4-BE49-F238E27FC236}">
                <a16:creationId xmlns:a16="http://schemas.microsoft.com/office/drawing/2014/main" id="{2932E9C3-39E3-00BD-F1CE-21DAEE6F6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929" y="2877129"/>
            <a:ext cx="3953152" cy="388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7017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D4EB8-416C-249A-4ACB-1C731040F2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3EB744-0B02-24C7-25A3-393752FA0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9FF206-9C3D-4643-7EBE-86B28487C749}"/>
              </a:ext>
            </a:extLst>
          </p:cNvPr>
          <p:cNvSpPr txBox="1"/>
          <p:nvPr/>
        </p:nvSpPr>
        <p:spPr>
          <a:xfrm>
            <a:off x="6001407" y="21336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F1ED0D-F134-DE10-806F-5ABFAF0DAC93}"/>
              </a:ext>
            </a:extLst>
          </p:cNvPr>
          <p:cNvSpPr txBox="1"/>
          <p:nvPr/>
        </p:nvSpPr>
        <p:spPr>
          <a:xfrm>
            <a:off x="1345325" y="1838593"/>
            <a:ext cx="54191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 Series and Forecasting </a:t>
            </a:r>
          </a:p>
        </p:txBody>
      </p:sp>
    </p:spTree>
    <p:extLst>
      <p:ext uri="{BB962C8B-B14F-4D97-AF65-F5344CB8AC3E}">
        <p14:creationId xmlns:p14="http://schemas.microsoft.com/office/powerpoint/2010/main" val="13183632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1ED7D-CB2E-465A-A314-74C52B11F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or Forecasting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E3C04-EB83-D5F0-A6BE-4F886010E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Modelling data with a time component requires some specialized thinking</a:t>
            </a:r>
          </a:p>
          <a:p>
            <a:pPr lvl="1"/>
            <a:r>
              <a:rPr lang="en-US" dirty="0"/>
              <a:t>This field is called </a:t>
            </a:r>
            <a:r>
              <a:rPr lang="en-US" i="1" dirty="0"/>
              <a:t>Time Series – </a:t>
            </a:r>
            <a:r>
              <a:rPr lang="en-US" dirty="0"/>
              <a:t>when the goal is prediction it is often </a:t>
            </a:r>
            <a:r>
              <a:rPr lang="en-US" dirty="0" err="1"/>
              <a:t>callsed</a:t>
            </a:r>
            <a:r>
              <a:rPr lang="en-US" dirty="0"/>
              <a:t> </a:t>
            </a:r>
            <a:r>
              <a:rPr lang="en-US" i="1" dirty="0"/>
              <a:t>Forecasting</a:t>
            </a:r>
          </a:p>
          <a:p>
            <a:pPr lvl="1"/>
            <a:r>
              <a:rPr lang="en-US" dirty="0"/>
              <a:t>Used widely to forecast sales, markets, production, demand,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Can be at any granularity, year, month, day, second, sub-second…</a:t>
            </a:r>
          </a:p>
          <a:p>
            <a:endParaRPr lang="en-US" i="1" dirty="0"/>
          </a:p>
          <a:p>
            <a:r>
              <a:rPr lang="en-US" dirty="0"/>
              <a:t>Time series models need to</a:t>
            </a:r>
          </a:p>
          <a:p>
            <a:pPr lvl="1"/>
            <a:r>
              <a:rPr lang="en-US" dirty="0"/>
              <a:t>Account for </a:t>
            </a:r>
            <a:r>
              <a:rPr lang="en-US" i="1" dirty="0"/>
              <a:t>seasonality</a:t>
            </a:r>
            <a:r>
              <a:rPr lang="en-US" dirty="0"/>
              <a:t>, that is effects of days of week, time of day, or seasons in the year</a:t>
            </a:r>
          </a:p>
          <a:p>
            <a:pPr lvl="1"/>
            <a:r>
              <a:rPr lang="en-US" dirty="0"/>
              <a:t>Account for </a:t>
            </a:r>
            <a:r>
              <a:rPr lang="en-US" i="1" dirty="0"/>
              <a:t>auto-correlation, </a:t>
            </a:r>
            <a:r>
              <a:rPr lang="en-US" dirty="0"/>
              <a:t>the fact that the observations are not independent (today’s stock market price depends on yesterday’s price)</a:t>
            </a:r>
          </a:p>
          <a:p>
            <a:pPr lvl="1"/>
            <a:r>
              <a:rPr lang="en-US" dirty="0"/>
              <a:t>Incorporate features into these models to account for outside influences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FB2D9A-00B4-913E-8992-7FB0E5FE99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73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9DE2B-C496-808E-DA24-54DF92FEB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Amtrak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E860D-0B98-AB4A-C2E4-378706A5F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735824" cy="806901"/>
          </a:xfrm>
        </p:spPr>
        <p:txBody>
          <a:bodyPr/>
          <a:lstStyle/>
          <a:p>
            <a:r>
              <a:rPr lang="en-US" dirty="0"/>
              <a:t>Monthly ridership of Amtrak trains: 1990-2004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A2D5F9-CA27-EB90-69FE-6BF036059C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49</a:t>
            </a:fld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CFCBBC8-E833-6344-C1CE-535EAB0AC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4908" y="1795526"/>
            <a:ext cx="4445000" cy="288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0C44D7D-1155-08E6-E02E-F9338C8FAE4D}"/>
              </a:ext>
            </a:extLst>
          </p:cNvPr>
          <p:cNvSpPr txBox="1">
            <a:spLocks/>
          </p:cNvSpPr>
          <p:nvPr/>
        </p:nvSpPr>
        <p:spPr bwMode="auto">
          <a:xfrm>
            <a:off x="704088" y="4878713"/>
            <a:ext cx="7982712" cy="7292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r>
              <a:rPr lang="en-US" kern="0" dirty="0"/>
              <a:t>Can see overall ridership, U-shaped trend, and regular seasonality</a:t>
            </a:r>
          </a:p>
        </p:txBody>
      </p:sp>
    </p:spTree>
    <p:extLst>
      <p:ext uri="{BB962C8B-B14F-4D97-AF65-F5344CB8AC3E}">
        <p14:creationId xmlns:p14="http://schemas.microsoft.com/office/powerpoint/2010/main" val="23953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0B97-B607-746B-E705-DC629DB6D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887C17-49F8-8E59-C3FF-10BE0CAF40C1}"/>
              </a:ext>
            </a:extLst>
          </p:cNvPr>
          <p:cNvSpPr txBox="1"/>
          <p:nvPr/>
        </p:nvSpPr>
        <p:spPr>
          <a:xfrm>
            <a:off x="798786" y="1912883"/>
            <a:ext cx="39792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Regression Trees and Grid Search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B9EF13-243C-37E2-1C2D-09F8E389FAEC}"/>
              </a:ext>
            </a:extLst>
          </p:cNvPr>
          <p:cNvSpPr txBox="1"/>
          <p:nvPr/>
        </p:nvSpPr>
        <p:spPr>
          <a:xfrm>
            <a:off x="3111063" y="3228945"/>
            <a:ext cx="3852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Consolas" panose="020B0609020204030204" pitchFamily="49" charset="0"/>
                <a:ea typeface="Tahoma" panose="020B0604030504040204" pitchFamily="34" charset="0"/>
                <a:cs typeface="Consolas" panose="020B0609020204030204" pitchFamily="49" charset="0"/>
              </a:rPr>
              <a:t>T6_RegressionTreeFit.ipynb</a:t>
            </a:r>
          </a:p>
        </p:txBody>
      </p:sp>
    </p:spTree>
    <p:extLst>
      <p:ext uri="{BB962C8B-B14F-4D97-AF65-F5344CB8AC3E}">
        <p14:creationId xmlns:p14="http://schemas.microsoft.com/office/powerpoint/2010/main" val="326529905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EC2C-3765-9A55-F03D-07F8215DB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92737-EFE3-9ED4-D3EF-D0756ECB7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982712" cy="1556709"/>
          </a:xfrm>
        </p:spPr>
        <p:txBody>
          <a:bodyPr/>
          <a:lstStyle/>
          <a:p>
            <a:r>
              <a:rPr lang="en-US" dirty="0"/>
              <a:t>You </a:t>
            </a:r>
            <a:r>
              <a:rPr lang="en-US" i="1" dirty="0"/>
              <a:t>could </a:t>
            </a:r>
            <a:r>
              <a:rPr lang="en-US" dirty="0"/>
              <a:t>fit a regression model to this and extrapolate out to the future, but</a:t>
            </a:r>
          </a:p>
          <a:p>
            <a:pPr lvl="1"/>
            <a:r>
              <a:rPr lang="en-US" dirty="0"/>
              <a:t>It violates regression assumptions</a:t>
            </a:r>
          </a:p>
          <a:p>
            <a:pPr lvl="1"/>
            <a:r>
              <a:rPr lang="en-US" dirty="0"/>
              <a:t>It doesn’t take account of seasons or auto-correlation properly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5DAFA2-AA74-5940-7C49-BF4AEF5BC1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506126-1B30-4826-2EC6-8EABEB2E89A6}"/>
              </a:ext>
            </a:extLst>
          </p:cNvPr>
          <p:cNvSpPr txBox="1"/>
          <p:nvPr/>
        </p:nvSpPr>
        <p:spPr>
          <a:xfrm>
            <a:off x="1809240" y="2578608"/>
            <a:ext cx="4461478" cy="720197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b="1" dirty="0">
                <a:solidFill>
                  <a:srgbClr val="C00000"/>
                </a:solidFill>
                <a:effectLst/>
                <a:latin typeface="Lucida Console" panose="020B0609040504020204" pitchFamily="49" charset="0"/>
              </a:rPr>
              <a:t>from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 err="1">
                <a:solidFill>
                  <a:srgbClr val="0E84B5"/>
                </a:solidFill>
                <a:effectLst/>
                <a:latin typeface="Lucida Console" panose="020B0609040504020204" pitchFamily="49" charset="0"/>
              </a:rPr>
              <a:t>statsmodels.tsa</a:t>
            </a:r>
            <a:r>
              <a:rPr lang="en-US" sz="1200" b="1" dirty="0">
                <a:solidFill>
                  <a:srgbClr val="0E84B5"/>
                </a:solidFill>
                <a:effectLst/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solidFill>
                  <a:srgbClr val="C00000"/>
                </a:solidFill>
                <a:effectLst/>
                <a:latin typeface="Lucida Console" panose="020B0609040504020204" pitchFamily="49" charset="0"/>
              </a:rPr>
              <a:t>import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effectLst/>
                <a:latin typeface="Lucida Console" panose="020B0609040504020204" pitchFamily="49" charset="0"/>
              </a:rPr>
              <a:t>tsatools</a:t>
            </a:r>
            <a:endParaRPr lang="en-US" sz="1200" dirty="0">
              <a:effectLst/>
              <a:latin typeface="Lucida Console" panose="020B0609040504020204" pitchFamily="49" charset="0"/>
            </a:endParaRPr>
          </a:p>
          <a:p>
            <a:pPr marL="0" indent="0" algn="l">
              <a:buNone/>
            </a:pPr>
            <a:r>
              <a:rPr lang="en-US" sz="1200" b="1" dirty="0">
                <a:solidFill>
                  <a:srgbClr val="C00000"/>
                </a:solidFill>
                <a:effectLst/>
                <a:latin typeface="Lucida Console" panose="020B0609040504020204" pitchFamily="49" charset="0"/>
              </a:rPr>
              <a:t>from</a:t>
            </a:r>
            <a:r>
              <a:rPr lang="en-US" sz="1200" dirty="0">
                <a:effectLst/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effectLst/>
                <a:latin typeface="Lucida Console" panose="020B0609040504020204" pitchFamily="49" charset="0"/>
              </a:rPr>
              <a:t>statsmodels.tsa.arima_model</a:t>
            </a:r>
            <a:r>
              <a:rPr lang="en-US" sz="1200" dirty="0">
                <a:effectLst/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solidFill>
                  <a:srgbClr val="C00000"/>
                </a:solidFill>
                <a:effectLst/>
                <a:latin typeface="Lucida Console" panose="020B0609040504020204" pitchFamily="49" charset="0"/>
              </a:rPr>
              <a:t>import</a:t>
            </a:r>
            <a:r>
              <a:rPr lang="en-US" sz="1200" dirty="0">
                <a:effectLst/>
                <a:latin typeface="Lucida Console" panose="020B0609040504020204" pitchFamily="49" charset="0"/>
              </a:rPr>
              <a:t> ARIMA </a:t>
            </a:r>
          </a:p>
          <a:p>
            <a:pPr marL="0" indent="0" algn="l">
              <a:buNone/>
            </a:pPr>
            <a:r>
              <a:rPr lang="en-US" sz="1200" b="1" dirty="0">
                <a:solidFill>
                  <a:srgbClr val="C00000"/>
                </a:solidFill>
                <a:effectLst/>
                <a:latin typeface="Lucida Console" panose="020B0609040504020204" pitchFamily="49" charset="0"/>
              </a:rPr>
              <a:t>from</a:t>
            </a:r>
            <a:r>
              <a:rPr lang="en-US" sz="1200" dirty="0">
                <a:effectLst/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effectLst/>
                <a:latin typeface="Lucida Console" panose="020B0609040504020204" pitchFamily="49" charset="0"/>
              </a:rPr>
              <a:t>statsmodels.graphics</a:t>
            </a:r>
            <a:r>
              <a:rPr lang="en-US" sz="1200" dirty="0">
                <a:effectLst/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solidFill>
                  <a:srgbClr val="C00000"/>
                </a:solidFill>
                <a:effectLst/>
                <a:latin typeface="Lucida Console" panose="020B0609040504020204" pitchFamily="49" charset="0"/>
              </a:rPr>
              <a:t>import</a:t>
            </a:r>
            <a:r>
              <a:rPr lang="en-US" sz="1200" dirty="0">
                <a:effectLst/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effectLst/>
                <a:latin typeface="Lucida Console" panose="020B0609040504020204" pitchFamily="49" charset="0"/>
              </a:rPr>
              <a:t>tsaplots</a:t>
            </a:r>
            <a:endParaRPr lang="en-US" sz="1200" dirty="0">
              <a:effectLst/>
              <a:latin typeface="Lucida Console" panose="020B0609040504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BA94C4C-7FD6-D0C6-8FC8-EB62A749C6B0}"/>
              </a:ext>
            </a:extLst>
          </p:cNvPr>
          <p:cNvSpPr txBox="1">
            <a:spLocks/>
          </p:cNvSpPr>
          <p:nvPr/>
        </p:nvSpPr>
        <p:spPr bwMode="auto">
          <a:xfrm>
            <a:off x="457200" y="3577484"/>
            <a:ext cx="7836408" cy="720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r>
              <a:rPr lang="en-US" kern="0" dirty="0"/>
              <a:t>Facebook has recently released </a:t>
            </a:r>
            <a:r>
              <a:rPr lang="en-US" i="1" kern="0" dirty="0"/>
              <a:t>prophet</a:t>
            </a:r>
            <a:r>
              <a:rPr lang="en-US" kern="0" dirty="0"/>
              <a:t>, a powerful package that is starting to become a standard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45E832-3B23-9587-AE0E-EDD1FCEB35DA}"/>
              </a:ext>
            </a:extLst>
          </p:cNvPr>
          <p:cNvSpPr txBox="1"/>
          <p:nvPr/>
        </p:nvSpPr>
        <p:spPr>
          <a:xfrm>
            <a:off x="3077208" y="4781712"/>
            <a:ext cx="2436624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200" b="1" dirty="0">
                <a:solidFill>
                  <a:srgbClr val="C00000"/>
                </a:solidFill>
                <a:effectLst/>
                <a:latin typeface="Lucida Console" panose="020B0609040504020204" pitchFamily="49" charset="0"/>
              </a:rPr>
              <a:t>! </a:t>
            </a:r>
            <a:r>
              <a:rPr lang="en-US" sz="1200" b="1" dirty="0">
                <a:effectLst/>
                <a:latin typeface="Lucida Console" panose="020B0609040504020204" pitchFamily="49" charset="0"/>
              </a:rPr>
              <a:t>pip install </a:t>
            </a:r>
            <a:r>
              <a:rPr lang="en-US" sz="1200" b="1" dirty="0" err="1">
                <a:effectLst/>
                <a:latin typeface="Lucida Console" panose="020B0609040504020204" pitchFamily="49" charset="0"/>
              </a:rPr>
              <a:t>fbprophet</a:t>
            </a:r>
            <a:endParaRPr lang="en-US" sz="1200" b="1" dirty="0">
              <a:effectLst/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314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565-B1B5-C92D-D940-8F6237269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Forecasting : Training and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700F-4473-A9B7-4FE4-C93A7767B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forecasting we do </a:t>
            </a:r>
            <a:r>
              <a:rPr lang="en-US" i="1" dirty="0"/>
              <a:t>not</a:t>
            </a:r>
            <a:r>
              <a:rPr lang="en-US" dirty="0"/>
              <a:t> randomize in order to create training and test</a:t>
            </a:r>
          </a:p>
          <a:p>
            <a:pPr lvl="1"/>
            <a:r>
              <a:rPr lang="en-US" dirty="0"/>
              <a:t>We cannot use the future to predict the past!</a:t>
            </a:r>
          </a:p>
          <a:p>
            <a:pPr lvl="1"/>
            <a:r>
              <a:rPr lang="en-US" dirty="0"/>
              <a:t>Must find a time </a:t>
            </a:r>
            <a:r>
              <a:rPr lang="en-US" i="1" dirty="0"/>
              <a:t>t, </a:t>
            </a:r>
            <a:r>
              <a:rPr lang="en-US" dirty="0"/>
              <a:t>prior to </a:t>
            </a:r>
            <a:r>
              <a:rPr lang="en-US" i="1" dirty="0"/>
              <a:t>t </a:t>
            </a:r>
            <a:r>
              <a:rPr lang="en-US" dirty="0"/>
              <a:t>is the training, and after </a:t>
            </a:r>
            <a:r>
              <a:rPr lang="en-US" i="1" dirty="0"/>
              <a:t>t </a:t>
            </a:r>
            <a:r>
              <a:rPr lang="en-US" dirty="0"/>
              <a:t> is the test, or validation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8F08A-9618-4B53-11A7-024425DBED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51</a:t>
            </a:fld>
            <a:endParaRPr lang="en-US"/>
          </a:p>
        </p:txBody>
      </p:sp>
      <p:pic>
        <p:nvPicPr>
          <p:cNvPr id="6" name="Picture 5" descr="A graph showing the growth of training&#10;&#10;Description automatically generated">
            <a:extLst>
              <a:ext uri="{FF2B5EF4-FFF2-40B4-BE49-F238E27FC236}">
                <a16:creationId xmlns:a16="http://schemas.microsoft.com/office/drawing/2014/main" id="{34487C2F-3130-E6EC-9952-CEADCF104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434" y="2990341"/>
            <a:ext cx="5282438" cy="222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529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4E768-6DCB-B9B8-DC0E-55F16D62A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Forecasting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FCACD-03B4-094C-4B4E-AB1172491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8375904" cy="3851853"/>
          </a:xfrm>
        </p:spPr>
        <p:txBody>
          <a:bodyPr/>
          <a:lstStyle/>
          <a:p>
            <a:r>
              <a:rPr lang="en-US" sz="1800" dirty="0"/>
              <a:t>Statistical Forecasting directly uses autocorrelation to make predictions for the future</a:t>
            </a:r>
          </a:p>
          <a:p>
            <a:r>
              <a:rPr lang="en-US" sz="1800" dirty="0"/>
              <a:t>Autocorrelation is the correlation of a time series with itself</a:t>
            </a:r>
          </a:p>
          <a:p>
            <a:r>
              <a:rPr lang="en-US" sz="1800" dirty="0"/>
              <a:t>Examples</a:t>
            </a:r>
          </a:p>
          <a:p>
            <a:pPr lvl="1"/>
            <a:r>
              <a:rPr lang="en-US" sz="1600" dirty="0"/>
              <a:t>Positive autocorrelation (lag 1) means that each point is highly correlated with the point before it.  If it is going up, it will keep going up </a:t>
            </a:r>
          </a:p>
          <a:p>
            <a:pPr lvl="1"/>
            <a:r>
              <a:rPr lang="en-US" sz="1600" dirty="0"/>
              <a:t>Negative autocorrelation (lag minus-1) : reflects likelihood to swing – if the most recent point increased, the next point is likely to decrease</a:t>
            </a:r>
          </a:p>
          <a:p>
            <a:pPr lvl="1"/>
            <a:r>
              <a:rPr lang="en-US" sz="1600" dirty="0"/>
              <a:t>Autocorrelation (lag greater than 1) : there is a cyclical pattern or seasonal effects (lag-7 would be a weekly effect)</a:t>
            </a:r>
          </a:p>
          <a:p>
            <a:r>
              <a:rPr lang="en-US" sz="1800" dirty="0"/>
              <a:t>Autocorrelation plots help you determine how strong the autocorrelation is</a:t>
            </a: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B69E75-20AA-F5DE-B221-1A21B4D6EA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52</a:t>
            </a:fld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B4428154-1E5C-B07F-9403-EF2FED61E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455" y="4435572"/>
            <a:ext cx="2887472" cy="1910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224E8E-59BA-D5DF-068C-440C6075C4AB}"/>
              </a:ext>
            </a:extLst>
          </p:cNvPr>
          <p:cNvSpPr txBox="1"/>
          <p:nvPr/>
        </p:nvSpPr>
        <p:spPr>
          <a:xfrm>
            <a:off x="4971182" y="4882894"/>
            <a:ext cx="3803904" cy="101566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more information and code examples, see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Shmueli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Chapters 16-17</a:t>
            </a:r>
          </a:p>
        </p:txBody>
      </p:sp>
    </p:spTree>
    <p:extLst>
      <p:ext uri="{BB962C8B-B14F-4D97-AF65-F5344CB8AC3E}">
        <p14:creationId xmlns:p14="http://schemas.microsoft.com/office/powerpoint/2010/main" val="3474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3769A-B053-D273-D526-2B94B2E9E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Forecasting - Prophet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A945BB-220A-1BA6-F5A4-5F9560DCF4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53</a:t>
            </a:fld>
            <a:endParaRPr lang="en-US"/>
          </a:p>
        </p:txBody>
      </p:sp>
      <p:pic>
        <p:nvPicPr>
          <p:cNvPr id="6" name="Picture 5" descr="A graph of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DB1FBD1C-9015-7366-9C0C-74450A91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528" y="1216890"/>
            <a:ext cx="7772400" cy="36753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B796A-BF8C-EEBA-4591-6669CA9F8158}"/>
              </a:ext>
            </a:extLst>
          </p:cNvPr>
          <p:cNvSpPr txBox="1"/>
          <p:nvPr/>
        </p:nvSpPr>
        <p:spPr>
          <a:xfrm>
            <a:off x="457200" y="4787583"/>
            <a:ext cx="5687568" cy="152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Break down time series data into:</a:t>
            </a:r>
          </a:p>
          <a:p>
            <a:pPr marL="342900" indent="-34290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Trend (global effects)</a:t>
            </a:r>
          </a:p>
          <a:p>
            <a:pPr marL="342900" indent="-34290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Seasonality (regular repeated trends – day/week/season)</a:t>
            </a:r>
          </a:p>
          <a:p>
            <a:pPr marL="342900" indent="-34290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Events (specific shocks) </a:t>
            </a:r>
          </a:p>
          <a:p>
            <a:pPr marL="342900" indent="-34290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Regressors (impact of other features)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17800E-7F41-A626-9ACB-AF1603F8AC8B}"/>
              </a:ext>
            </a:extLst>
          </p:cNvPr>
          <p:cNvSpPr txBox="1"/>
          <p:nvPr/>
        </p:nvSpPr>
        <p:spPr>
          <a:xfrm>
            <a:off x="118872" y="843172"/>
            <a:ext cx="6390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Facebook’s </a:t>
            </a:r>
            <a:r>
              <a:rPr lang="en-US" sz="2000" dirty="0">
                <a:latin typeface="Consolas" panose="020B0609020204030204" pitchFamily="49" charset="0"/>
                <a:ea typeface="Tahoma" panose="020B0604030504040204" pitchFamily="34" charset="0"/>
                <a:cs typeface="Consolas" panose="020B0609020204030204" pitchFamily="49" charset="0"/>
              </a:rPr>
              <a:t>prophet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library takes a different approach: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33E568-0095-0AD8-2614-530818514EB7}"/>
              </a:ext>
            </a:extLst>
          </p:cNvPr>
          <p:cNvSpPr txBox="1"/>
          <p:nvPr/>
        </p:nvSpPr>
        <p:spPr>
          <a:xfrm>
            <a:off x="5074920" y="6045170"/>
            <a:ext cx="3124894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Prophet tutorial on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kaggle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69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41B998-8A0C-373A-1AB7-4EAAA5BC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273046-B1C8-A5DE-26CC-479B06901A60}"/>
              </a:ext>
            </a:extLst>
          </p:cNvPr>
          <p:cNvSpPr txBox="1"/>
          <p:nvPr/>
        </p:nvSpPr>
        <p:spPr>
          <a:xfrm>
            <a:off x="6001407" y="21336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BF524D-3DDD-CFB2-6C81-903459559B17}"/>
              </a:ext>
            </a:extLst>
          </p:cNvPr>
          <p:cNvSpPr txBox="1"/>
          <p:nvPr/>
        </p:nvSpPr>
        <p:spPr>
          <a:xfrm>
            <a:off x="1345325" y="1838593"/>
            <a:ext cx="4466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Neural Networks - Intro</a:t>
            </a:r>
          </a:p>
        </p:txBody>
      </p:sp>
      <p:pic>
        <p:nvPicPr>
          <p:cNvPr id="3074" name="Picture 2" descr="r/DataScienceMemes - Neural Networks in a nutshell">
            <a:extLst>
              <a:ext uri="{FF2B5EF4-FFF2-40B4-BE49-F238E27FC236}">
                <a16:creationId xmlns:a16="http://schemas.microsoft.com/office/drawing/2014/main" id="{3F900E36-1EE2-1C09-6009-C300A9E8C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26" y="3723838"/>
            <a:ext cx="2917687" cy="2521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24276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AF4A8EF7-E323-B856-896A-343FAB1AE5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Inspiration from Biology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97C17349-33BC-02F1-7B07-184A9DF5E6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219200"/>
            <a:ext cx="7772400" cy="48768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Analytic technique inspired by biological nervous systems</a:t>
            </a:r>
          </a:p>
        </p:txBody>
      </p:sp>
      <p:sp>
        <p:nvSpPr>
          <p:cNvPr id="21509" name="Rectangle 4">
            <a:extLst>
              <a:ext uri="{FF2B5EF4-FFF2-40B4-BE49-F238E27FC236}">
                <a16:creationId xmlns:a16="http://schemas.microsoft.com/office/drawing/2014/main" id="{2EC5251D-12B9-4F69-FBCC-90F9892FC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50" y="2419350"/>
            <a:ext cx="8288338" cy="397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endParaRPr lang="en-US" altLang="en-US" sz="2600" dirty="0">
              <a:latin typeface="Tahoma" panose="020B0604030504040204" pitchFamily="34" charset="0"/>
            </a:endParaRP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r>
              <a:rPr lang="en-US" altLang="en-US" sz="2600" dirty="0">
                <a:latin typeface="Tahoma" panose="020B0604030504040204" pitchFamily="34" charset="0"/>
              </a:rPr>
              <a:t>Structure of the </a:t>
            </a: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</a:pPr>
            <a:r>
              <a:rPr lang="en-US" altLang="en-US" sz="2600" dirty="0">
                <a:latin typeface="Tahoma" panose="020B0604030504040204" pitchFamily="34" charset="0"/>
              </a:rPr>
              <a:t>	nervous system:</a:t>
            </a:r>
          </a:p>
          <a:p>
            <a:pPr lvl="1" eaLnBrk="1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</a:pPr>
            <a:endParaRPr lang="en-US" altLang="en-US" sz="2200" dirty="0">
              <a:latin typeface="Tahoma" panose="020B0604030504040204" pitchFamily="34" charset="0"/>
            </a:endParaRPr>
          </a:p>
          <a:p>
            <a:pPr lvl="1" eaLnBrk="1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</a:pPr>
            <a:r>
              <a:rPr lang="en-US" altLang="en-US" sz="2200" dirty="0">
                <a:latin typeface="Tahoma" panose="020B0604030504040204" pitchFamily="34" charset="0"/>
              </a:rPr>
              <a:t>A large number of neurons (information processing units) connected together</a:t>
            </a:r>
          </a:p>
          <a:p>
            <a:pPr lvl="1" eaLnBrk="1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</a:pPr>
            <a:r>
              <a:rPr lang="en-US" altLang="en-US" sz="2200" dirty="0">
                <a:latin typeface="Tahoma" panose="020B0604030504040204" pitchFamily="34" charset="0"/>
              </a:rPr>
              <a:t>A neuron’s response depends on the states of other neurons it is connected to and to the ‘strength’ of those connections.</a:t>
            </a:r>
          </a:p>
          <a:p>
            <a:pPr lvl="1" eaLnBrk="1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</a:pPr>
            <a:r>
              <a:rPr lang="en-US" altLang="en-US" sz="2200" dirty="0">
                <a:latin typeface="Tahoma" panose="020B0604030504040204" pitchFamily="34" charset="0"/>
              </a:rPr>
              <a:t>The ‘strengths’ are learned based on experience.</a:t>
            </a:r>
          </a:p>
        </p:txBody>
      </p:sp>
      <p:pic>
        <p:nvPicPr>
          <p:cNvPr id="21510" name="Picture 5" descr="bio synapse">
            <a:extLst>
              <a:ext uri="{FF2B5EF4-FFF2-40B4-BE49-F238E27FC236}">
                <a16:creationId xmlns:a16="http://schemas.microsoft.com/office/drawing/2014/main" id="{E049DF3C-F32D-F212-11A6-FDB1A1A76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3"/>
          <a:stretch>
            <a:fillRect/>
          </a:stretch>
        </p:blipFill>
        <p:spPr bwMode="auto">
          <a:xfrm>
            <a:off x="4152900" y="2047696"/>
            <a:ext cx="4305300" cy="213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1" name="Slide Number Placeholder 6">
            <a:extLst>
              <a:ext uri="{FF2B5EF4-FFF2-40B4-BE49-F238E27FC236}">
                <a16:creationId xmlns:a16="http://schemas.microsoft.com/office/drawing/2014/main" id="{DE7EA038-766A-0546-70A4-0CA13D2D8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fld id="{CD9F5525-BEA1-1F49-8DEE-7F715522D7F9}" type="slidenum">
              <a:rPr lang="en-US" altLang="en-US" smtClean="0"/>
              <a:pPr/>
              <a:t>55</a:t>
            </a:fld>
            <a:endParaRPr lang="en-US" altLang="en-US" sz="1400"/>
          </a:p>
        </p:txBody>
      </p:sp>
    </p:spTree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>
            <a:extLst>
              <a:ext uri="{FF2B5EF4-FFF2-40B4-BE49-F238E27FC236}">
                <a16:creationId xmlns:a16="http://schemas.microsoft.com/office/drawing/2014/main" id="{E3D7D90E-E3B2-D4F6-F3D0-3EAC82128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From Real to Artificial</a:t>
            </a:r>
          </a:p>
        </p:txBody>
      </p:sp>
      <p:sp>
        <p:nvSpPr>
          <p:cNvPr id="23556" name="Rectangle 3">
            <a:extLst>
              <a:ext uri="{FF2B5EF4-FFF2-40B4-BE49-F238E27FC236}">
                <a16:creationId xmlns:a16="http://schemas.microsoft.com/office/drawing/2014/main" id="{2F9FCD02-2DAF-A9C5-9F07-170CFD6C16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>
              <a:ea typeface="ＭＳ Ｐゴシック" panose="020B0600070205080204" pitchFamily="34" charset="-128"/>
            </a:endParaRPr>
          </a:p>
        </p:txBody>
      </p:sp>
      <p:pic>
        <p:nvPicPr>
          <p:cNvPr id="23557" name="Picture 4" descr="bio neurone">
            <a:extLst>
              <a:ext uri="{FF2B5EF4-FFF2-40B4-BE49-F238E27FC236}">
                <a16:creationId xmlns:a16="http://schemas.microsoft.com/office/drawing/2014/main" id="{89251480-E17B-C4EF-6350-1A051F0CC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7"/>
          <a:stretch>
            <a:fillRect/>
          </a:stretch>
        </p:blipFill>
        <p:spPr bwMode="auto">
          <a:xfrm>
            <a:off x="2271713" y="1230313"/>
            <a:ext cx="4495800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9" name="Slide Number Placeholder 6">
            <a:extLst>
              <a:ext uri="{FF2B5EF4-FFF2-40B4-BE49-F238E27FC236}">
                <a16:creationId xmlns:a16="http://schemas.microsoft.com/office/drawing/2014/main" id="{61FC93C4-7817-191D-F733-F4C341A52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fld id="{CD9F5525-BEA1-1F49-8DEE-7F715522D7F9}" type="slidenum">
              <a:rPr lang="en-US" altLang="en-US" smtClean="0"/>
              <a:pPr/>
              <a:t>56</a:t>
            </a:fld>
            <a:endParaRPr lang="en-US" altLang="en-US" sz="1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543735-3EE2-BCAD-6F34-41ADA7223B13}"/>
              </a:ext>
            </a:extLst>
          </p:cNvPr>
          <p:cNvSpPr txBox="1"/>
          <p:nvPr/>
        </p:nvSpPr>
        <p:spPr>
          <a:xfrm>
            <a:off x="1664758" y="4384229"/>
            <a:ext cx="481222" cy="276999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FB9946-CC2E-EB66-F2B3-26E28640A22D}"/>
              </a:ext>
            </a:extLst>
          </p:cNvPr>
          <p:cNvSpPr txBox="1"/>
          <p:nvPr/>
        </p:nvSpPr>
        <p:spPr>
          <a:xfrm>
            <a:off x="1727625" y="6262300"/>
            <a:ext cx="481222" cy="276999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55E92A-1E27-FA7C-7A22-3880651D2C85}"/>
              </a:ext>
            </a:extLst>
          </p:cNvPr>
          <p:cNvSpPr txBox="1"/>
          <p:nvPr/>
        </p:nvSpPr>
        <p:spPr>
          <a:xfrm>
            <a:off x="6749426" y="4821146"/>
            <a:ext cx="853952" cy="276999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</a:t>
            </a:r>
          </a:p>
        </p:txBody>
      </p:sp>
      <p:pic>
        <p:nvPicPr>
          <p:cNvPr id="7" name="Picture 4" descr="https://encrypted-tbn3.gstatic.com/images?q=tbn:ANd9GcT3ULB3vvTSVLK9mUQlL4qALrBaKKeE9mOTsJROaS3TfhFyTKUn">
            <a:hlinkClick r:id="rId4"/>
            <a:extLst>
              <a:ext uri="{FF2B5EF4-FFF2-40B4-BE49-F238E27FC236}">
                <a16:creationId xmlns:a16="http://schemas.microsoft.com/office/drawing/2014/main" id="{FD852F79-C98A-98AE-1DBD-B2F9B81FA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713" y="4276725"/>
            <a:ext cx="6053137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509E8B-9565-E0FB-692F-68BF74125921}"/>
              </a:ext>
            </a:extLst>
          </p:cNvPr>
          <p:cNvSpPr txBox="1"/>
          <p:nvPr/>
        </p:nvSpPr>
        <p:spPr>
          <a:xfrm>
            <a:off x="1676580" y="4742778"/>
            <a:ext cx="481222" cy="276999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43135D-1678-420C-9AF2-84F9BD89514A}"/>
              </a:ext>
            </a:extLst>
          </p:cNvPr>
          <p:cNvSpPr txBox="1"/>
          <p:nvPr/>
        </p:nvSpPr>
        <p:spPr>
          <a:xfrm>
            <a:off x="7097561" y="4276725"/>
            <a:ext cx="1618566" cy="70788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Predicted probabilities</a:t>
            </a:r>
          </a:p>
        </p:txBody>
      </p:sp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5" name="Rectangle 2">
            <a:extLst>
              <a:ext uri="{FF2B5EF4-FFF2-40B4-BE49-F238E27FC236}">
                <a16:creationId xmlns:a16="http://schemas.microsoft.com/office/drawing/2014/main" id="{29B00978-CC47-E8A1-E141-24D7F4B461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39867" y="107389"/>
            <a:ext cx="8229600" cy="729214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Nodes: A Closer Look</a:t>
            </a:r>
          </a:p>
        </p:txBody>
      </p:sp>
      <p:sp>
        <p:nvSpPr>
          <p:cNvPr id="25606" name="Text Box 3">
            <a:extLst>
              <a:ext uri="{FF2B5EF4-FFF2-40B4-BE49-F238E27FC236}">
                <a16:creationId xmlns:a16="http://schemas.microsoft.com/office/drawing/2014/main" id="{C8F2A44B-3C32-4918-0B52-2EE2523CB2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69482" y="3029227"/>
            <a:ext cx="1109599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pPr>
              <a:buNone/>
            </a:pPr>
            <a:r>
              <a:rPr lang="en-US" altLang="en-US" sz="2000" dirty="0">
                <a:solidFill>
                  <a:srgbClr val="0000FF"/>
                </a:solidFill>
                <a:latin typeface="Arial" panose="020B0604020202020204" pitchFamily="34" charset="0"/>
              </a:rPr>
              <a:t> </a:t>
            </a:r>
          </a:p>
          <a:p>
            <a:pPr>
              <a:buNone/>
            </a:pPr>
            <a:r>
              <a:rPr lang="en-US" altLang="en-US" sz="2000" dirty="0">
                <a:solidFill>
                  <a:schemeClr val="accent2"/>
                </a:solidFill>
                <a:latin typeface="Arial" panose="020B0604020202020204" pitchFamily="34" charset="0"/>
              </a:rPr>
              <a:t>Input</a:t>
            </a:r>
          </a:p>
          <a:p>
            <a:pPr>
              <a:buNone/>
            </a:pPr>
            <a:r>
              <a:rPr lang="en-US" altLang="en-US" sz="2000" dirty="0">
                <a:solidFill>
                  <a:schemeClr val="accent2"/>
                </a:solidFill>
                <a:latin typeface="Arial" panose="020B0604020202020204" pitchFamily="34" charset="0"/>
              </a:rPr>
              <a:t>features</a:t>
            </a:r>
          </a:p>
          <a:p>
            <a:pPr>
              <a:buNone/>
            </a:pPr>
            <a:endParaRPr lang="en-US" altLang="en-US" sz="2000" dirty="0">
              <a:solidFill>
                <a:schemeClr val="accent2"/>
              </a:solidFill>
              <a:latin typeface="Arial" panose="020B0604020202020204" pitchFamily="34" charset="0"/>
            </a:endParaRPr>
          </a:p>
        </p:txBody>
      </p:sp>
      <p:grpSp>
        <p:nvGrpSpPr>
          <p:cNvPr id="25607" name="Group 4">
            <a:extLst>
              <a:ext uri="{FF2B5EF4-FFF2-40B4-BE49-F238E27FC236}">
                <a16:creationId xmlns:a16="http://schemas.microsoft.com/office/drawing/2014/main" id="{186065B3-F145-D6FC-023E-684CADD60412}"/>
              </a:ext>
            </a:extLst>
          </p:cNvPr>
          <p:cNvGrpSpPr>
            <a:grpSpLocks/>
          </p:cNvGrpSpPr>
          <p:nvPr/>
        </p:nvGrpSpPr>
        <p:grpSpPr bwMode="auto">
          <a:xfrm>
            <a:off x="700348" y="836603"/>
            <a:ext cx="7980363" cy="5448300"/>
            <a:chOff x="480" y="528"/>
            <a:chExt cx="5027" cy="3432"/>
          </a:xfrm>
        </p:grpSpPr>
        <p:grpSp>
          <p:nvGrpSpPr>
            <p:cNvPr id="25609" name="Group 5">
              <a:extLst>
                <a:ext uri="{FF2B5EF4-FFF2-40B4-BE49-F238E27FC236}">
                  <a16:creationId xmlns:a16="http://schemas.microsoft.com/office/drawing/2014/main" id="{02575344-ED98-F24B-40BF-29157990EE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0" y="1152"/>
              <a:ext cx="5027" cy="2508"/>
              <a:chOff x="480" y="1152"/>
              <a:chExt cx="5027" cy="2508"/>
            </a:xfrm>
          </p:grpSpPr>
          <p:sp>
            <p:nvSpPr>
              <p:cNvPr id="25611" name="Oval 6">
                <a:extLst>
                  <a:ext uri="{FF2B5EF4-FFF2-40B4-BE49-F238E27FC236}">
                    <a16:creationId xmlns:a16="http://schemas.microsoft.com/office/drawing/2014/main" id="{1B446E10-4453-D8FB-3E4F-B77F582475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4" y="1920"/>
                <a:ext cx="576" cy="57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5612" name="Rectangle 7">
                <a:extLst>
                  <a:ext uri="{FF2B5EF4-FFF2-40B4-BE49-F238E27FC236}">
                    <a16:creationId xmlns:a16="http://schemas.microsoft.com/office/drawing/2014/main" id="{D2F55E1F-D0CA-7F20-894C-4C9C990D9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920"/>
                <a:ext cx="576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5613" name="Oval 8">
                <a:extLst>
                  <a:ext uri="{FF2B5EF4-FFF2-40B4-BE49-F238E27FC236}">
                    <a16:creationId xmlns:a16="http://schemas.microsoft.com/office/drawing/2014/main" id="{5C9F7289-F42D-FCC7-3781-E954D0E45D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1296"/>
                <a:ext cx="96" cy="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5614" name="Oval 9">
                <a:extLst>
                  <a:ext uri="{FF2B5EF4-FFF2-40B4-BE49-F238E27FC236}">
                    <a16:creationId xmlns:a16="http://schemas.microsoft.com/office/drawing/2014/main" id="{2263BDE7-4164-0C3E-B10B-589D6C47AB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216"/>
                <a:ext cx="96" cy="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5615" name="Oval 10">
                <a:extLst>
                  <a:ext uri="{FF2B5EF4-FFF2-40B4-BE49-F238E27FC236}">
                    <a16:creationId xmlns:a16="http://schemas.microsoft.com/office/drawing/2014/main" id="{67AAFF50-AB74-3797-2B4F-0A79E323EA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160"/>
                <a:ext cx="96" cy="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5616" name="AutoShape 11">
                <a:extLst>
                  <a:ext uri="{FF2B5EF4-FFF2-40B4-BE49-F238E27FC236}">
                    <a16:creationId xmlns:a16="http://schemas.microsoft.com/office/drawing/2014/main" id="{ABA19F6D-814D-647C-F98B-B92ECDE954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" y="1152"/>
                <a:ext cx="192" cy="2304"/>
              </a:xfrm>
              <a:prstGeom prst="leftBrace">
                <a:avLst>
                  <a:gd name="adj1" fmla="val 100000"/>
                  <a:gd name="adj2" fmla="val 50000"/>
                </a:avLst>
              </a:prstGeom>
              <a:noFill/>
              <a:ln w="19050">
                <a:solidFill>
                  <a:srgbClr val="0000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5617" name="Text Box 12">
                <a:extLst>
                  <a:ext uri="{FF2B5EF4-FFF2-40B4-BE49-F238E27FC236}">
                    <a16:creationId xmlns:a16="http://schemas.microsoft.com/office/drawing/2014/main" id="{D67B7BBD-BECF-3935-1237-D8FB02693F2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665" cy="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None/>
                </a:pPr>
                <a:r>
                  <a:rPr lang="en-US" altLang="en-US" sz="2000">
                    <a:solidFill>
                      <a:srgbClr val="333399"/>
                    </a:solidFill>
                    <a:latin typeface="Arial" panose="020B0604020202020204" pitchFamily="34" charset="0"/>
                  </a:rPr>
                  <a:t>weights</a:t>
                </a:r>
              </a:p>
            </p:txBody>
          </p:sp>
          <p:sp>
            <p:nvSpPr>
              <p:cNvPr id="25618" name="Text Box 13">
                <a:extLst>
                  <a:ext uri="{FF2B5EF4-FFF2-40B4-BE49-F238E27FC236}">
                    <a16:creationId xmlns:a16="http://schemas.microsoft.com/office/drawing/2014/main" id="{AA83819A-2BD4-DA81-96B9-4A56321F3FF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32" y="2097"/>
                <a:ext cx="511" cy="1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None/>
                </a:pPr>
                <a:r>
                  <a:rPr lang="en-US" altLang="en-US" sz="1400" dirty="0">
                    <a:solidFill>
                      <a:srgbClr val="333399"/>
                    </a:solidFill>
                    <a:latin typeface="Arial" panose="020B0604020202020204" pitchFamily="34" charset="0"/>
                  </a:rPr>
                  <a:t>function</a:t>
                </a:r>
              </a:p>
            </p:txBody>
          </p:sp>
          <p:sp>
            <p:nvSpPr>
              <p:cNvPr id="25621" name="Text Box 16">
                <a:extLst>
                  <a:ext uri="{FF2B5EF4-FFF2-40B4-BE49-F238E27FC236}">
                    <a16:creationId xmlns:a16="http://schemas.microsoft.com/office/drawing/2014/main" id="{DD3D4DA0-51A6-9E5B-8992-59FEF243B03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47" y="1584"/>
                <a:ext cx="11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endParaRPr lang="en-GB" altLang="en-US" sz="2000">
                  <a:latin typeface="Arial" panose="020B0604020202020204" pitchFamily="34" charset="0"/>
                </a:endParaRPr>
              </a:p>
            </p:txBody>
          </p:sp>
          <p:sp>
            <p:nvSpPr>
              <p:cNvPr id="25622" name="Text Box 17">
                <a:extLst>
                  <a:ext uri="{FF2B5EF4-FFF2-40B4-BE49-F238E27FC236}">
                    <a16:creationId xmlns:a16="http://schemas.microsoft.com/office/drawing/2014/main" id="{E10420AF-6291-0F38-2F62-85BBD1C06E7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13" y="2050"/>
                <a:ext cx="194" cy="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>
                  <a:buNone/>
                </a:pPr>
                <a:r>
                  <a:rPr lang="en-US" altLang="en-US" sz="2000" dirty="0">
                    <a:solidFill>
                      <a:srgbClr val="333399"/>
                    </a:solidFill>
                    <a:latin typeface="Arial" panose="020B0604020202020204" pitchFamily="34" charset="0"/>
                  </a:rPr>
                  <a:t>y</a:t>
                </a:r>
              </a:p>
            </p:txBody>
          </p:sp>
          <p:sp>
            <p:nvSpPr>
              <p:cNvPr id="25623" name="Line 18">
                <a:extLst>
                  <a:ext uri="{FF2B5EF4-FFF2-40B4-BE49-F238E27FC236}">
                    <a16:creationId xmlns:a16="http://schemas.microsoft.com/office/drawing/2014/main" id="{64A0D842-7D7E-4186-0456-F9A5CF61BA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52" y="2208"/>
                <a:ext cx="52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24" name="Line 19">
                <a:extLst>
                  <a:ext uri="{FF2B5EF4-FFF2-40B4-BE49-F238E27FC236}">
                    <a16:creationId xmlns:a16="http://schemas.microsoft.com/office/drawing/2014/main" id="{37CA3A7C-02AB-D3B8-9E66-9E97C6C415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1344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25" name="Line 20">
                <a:extLst>
                  <a:ext uri="{FF2B5EF4-FFF2-40B4-BE49-F238E27FC236}">
                    <a16:creationId xmlns:a16="http://schemas.microsoft.com/office/drawing/2014/main" id="{ECF4649A-F067-61A5-30A9-BB3F578148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208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5626" name="Line 21">
                <a:extLst>
                  <a:ext uri="{FF2B5EF4-FFF2-40B4-BE49-F238E27FC236}">
                    <a16:creationId xmlns:a16="http://schemas.microsoft.com/office/drawing/2014/main" id="{05EAED22-0926-65EA-0B0A-8D1C01D032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3264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27" name="Line 22">
                <a:extLst>
                  <a:ext uri="{FF2B5EF4-FFF2-40B4-BE49-F238E27FC236}">
                    <a16:creationId xmlns:a16="http://schemas.microsoft.com/office/drawing/2014/main" id="{D3BFC0A9-B864-93A7-2DE1-BB674AD39F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4" y="2302"/>
                <a:ext cx="694" cy="9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28" name="Line 23">
                <a:extLst>
                  <a:ext uri="{FF2B5EF4-FFF2-40B4-BE49-F238E27FC236}">
                    <a16:creationId xmlns:a16="http://schemas.microsoft.com/office/drawing/2014/main" id="{B2A5A120-9530-97DC-48AE-134DEBDFD0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64" y="2208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29" name="Line 24">
                <a:extLst>
                  <a:ext uri="{FF2B5EF4-FFF2-40B4-BE49-F238E27FC236}">
                    <a16:creationId xmlns:a16="http://schemas.microsoft.com/office/drawing/2014/main" id="{4C206564-53E1-1D00-D46B-A7A2BF80F7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64" y="1392"/>
                <a:ext cx="694" cy="7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30" name="Line 25">
                <a:extLst>
                  <a:ext uri="{FF2B5EF4-FFF2-40B4-BE49-F238E27FC236}">
                    <a16:creationId xmlns:a16="http://schemas.microsoft.com/office/drawing/2014/main" id="{F79AD32D-3D79-6C1E-CEF3-A1B45E3553D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60" y="2208"/>
                <a:ext cx="81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31" name="Text Box 26">
                <a:extLst>
                  <a:ext uri="{FF2B5EF4-FFF2-40B4-BE49-F238E27FC236}">
                    <a16:creationId xmlns:a16="http://schemas.microsoft.com/office/drawing/2014/main" id="{1F317D22-FE0D-835D-E3CA-75CE96D5C2D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4" y="1152"/>
                <a:ext cx="285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None/>
                </a:pPr>
                <a:r>
                  <a:rPr lang="en-US" altLang="en-US" i="1" dirty="0">
                    <a:latin typeface="Arial" panose="020B0604020202020204" pitchFamily="34" charset="0"/>
                  </a:rPr>
                  <a:t>x</a:t>
                </a:r>
                <a:r>
                  <a:rPr lang="en-US" altLang="en-US" i="1" baseline="-25000" dirty="0">
                    <a:latin typeface="Arial" panose="020B0604020202020204" pitchFamily="34" charset="0"/>
                  </a:rPr>
                  <a:t>1</a:t>
                </a:r>
                <a:endParaRPr lang="en-US" altLang="en-US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25632" name="Text Box 27">
                <a:extLst>
                  <a:ext uri="{FF2B5EF4-FFF2-40B4-BE49-F238E27FC236}">
                    <a16:creationId xmlns:a16="http://schemas.microsoft.com/office/drawing/2014/main" id="{B1E9589E-6188-9463-998D-0326049AF6F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4" y="2064"/>
                <a:ext cx="285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None/>
                </a:pPr>
                <a:r>
                  <a:rPr lang="en-US" altLang="en-US" i="1">
                    <a:latin typeface="Arial" panose="020B0604020202020204" pitchFamily="34" charset="0"/>
                  </a:rPr>
                  <a:t>x</a:t>
                </a:r>
                <a:r>
                  <a:rPr lang="en-US" altLang="en-US" i="1" baseline="-25000">
                    <a:latin typeface="Arial" panose="020B0604020202020204" pitchFamily="34" charset="0"/>
                  </a:rPr>
                  <a:t>2</a:t>
                </a:r>
                <a:endParaRPr lang="en-US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25633" name="Text Box 28">
                <a:extLst>
                  <a:ext uri="{FF2B5EF4-FFF2-40B4-BE49-F238E27FC236}">
                    <a16:creationId xmlns:a16="http://schemas.microsoft.com/office/drawing/2014/main" id="{A5EC3E2F-50A4-F45C-02B1-FECF33161F0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4" y="3120"/>
                <a:ext cx="321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None/>
                </a:pPr>
                <a:r>
                  <a:rPr lang="en-US" altLang="en-US" i="1">
                    <a:latin typeface="Arial" panose="020B0604020202020204" pitchFamily="34" charset="0"/>
                  </a:rPr>
                  <a:t>x</a:t>
                </a:r>
                <a:r>
                  <a:rPr lang="en-US" altLang="en-US" i="1" baseline="-25000">
                    <a:latin typeface="Arial" panose="020B0604020202020204" pitchFamily="34" charset="0"/>
                  </a:rPr>
                  <a:t>m</a:t>
                </a:r>
                <a:endParaRPr lang="en-US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25634" name="Text Box 29">
                <a:extLst>
                  <a:ext uri="{FF2B5EF4-FFF2-40B4-BE49-F238E27FC236}">
                    <a16:creationId xmlns:a16="http://schemas.microsoft.com/office/drawing/2014/main" id="{F489B777-5D9B-296E-C648-134B6C87C63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28" y="2064"/>
                <a:ext cx="328" cy="29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None/>
                </a:pPr>
                <a:r>
                  <a:rPr lang="en-US" altLang="en-US" i="1">
                    <a:latin typeface="Arial" panose="020B0604020202020204" pitchFamily="34" charset="0"/>
                  </a:rPr>
                  <a:t>w</a:t>
                </a:r>
                <a:r>
                  <a:rPr lang="en-US" altLang="en-US" i="1" baseline="-25000">
                    <a:latin typeface="Arial" panose="020B0604020202020204" pitchFamily="34" charset="0"/>
                  </a:rPr>
                  <a:t>2</a:t>
                </a:r>
                <a:endParaRPr lang="en-US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25635" name="Text Box 30">
                <a:extLst>
                  <a:ext uri="{FF2B5EF4-FFF2-40B4-BE49-F238E27FC236}">
                    <a16:creationId xmlns:a16="http://schemas.microsoft.com/office/drawing/2014/main" id="{04E4C5F7-E8E2-C755-5217-330C1978A7A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0" y="3120"/>
                <a:ext cx="365" cy="29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None/>
                </a:pPr>
                <a:r>
                  <a:rPr lang="en-US" altLang="en-US" i="1">
                    <a:latin typeface="Arial" panose="020B0604020202020204" pitchFamily="34" charset="0"/>
                  </a:rPr>
                  <a:t>w</a:t>
                </a:r>
                <a:r>
                  <a:rPr lang="en-US" altLang="en-US" i="1" baseline="-25000">
                    <a:latin typeface="Arial" panose="020B0604020202020204" pitchFamily="34" charset="0"/>
                  </a:rPr>
                  <a:t>m</a:t>
                </a:r>
                <a:endParaRPr lang="en-US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25636" name="Text Box 31">
                <a:extLst>
                  <a:ext uri="{FF2B5EF4-FFF2-40B4-BE49-F238E27FC236}">
                    <a16:creationId xmlns:a16="http://schemas.microsoft.com/office/drawing/2014/main" id="{C9078277-F5FF-4AC7-2CD4-B8B254A2B51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28" y="1200"/>
                <a:ext cx="326" cy="29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None/>
                </a:pPr>
                <a:r>
                  <a:rPr lang="en-US" altLang="en-US" i="1" dirty="0">
                    <a:latin typeface="Arial" panose="020B0604020202020204" pitchFamily="34" charset="0"/>
                  </a:rPr>
                  <a:t>w</a:t>
                </a:r>
                <a:r>
                  <a:rPr lang="en-US" altLang="en-US" i="1" baseline="-25000" dirty="0">
                    <a:latin typeface="Arial" panose="020B0604020202020204" pitchFamily="34" charset="0"/>
                  </a:rPr>
                  <a:t>1</a:t>
                </a:r>
                <a:endParaRPr lang="en-US" altLang="en-US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25637" name="Oval 32">
                <a:extLst>
                  <a:ext uri="{FF2B5EF4-FFF2-40B4-BE49-F238E27FC236}">
                    <a16:creationId xmlns:a16="http://schemas.microsoft.com/office/drawing/2014/main" id="{BE27561D-2F79-1005-28B3-9737EE0426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6" y="1200"/>
                <a:ext cx="96" cy="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dirty="0"/>
              </a:p>
            </p:txBody>
          </p:sp>
          <p:sp>
            <p:nvSpPr>
              <p:cNvPr id="25638" name="Line 33">
                <a:extLst>
                  <a:ext uri="{FF2B5EF4-FFF2-40B4-BE49-F238E27FC236}">
                    <a16:creationId xmlns:a16="http://schemas.microsoft.com/office/drawing/2014/main" id="{3E37F8EE-2D45-15DA-390A-550F98C101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24" y="1296"/>
                <a:ext cx="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5610" name="Oval 36">
              <a:extLst>
                <a:ext uri="{FF2B5EF4-FFF2-40B4-BE49-F238E27FC236}">
                  <a16:creationId xmlns:a16="http://schemas.microsoft.com/office/drawing/2014/main" id="{B33B050E-1957-B0D3-2D7E-9D4954E6D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" y="528"/>
              <a:ext cx="4044" cy="3432"/>
            </a:xfrm>
            <a:prstGeom prst="ellips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2pPr>
              <a:lvl3pPr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3pPr>
              <a:lvl4pPr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4pPr>
              <a:lvl5pPr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25608" name="Slide Number Placeholder 37">
            <a:extLst>
              <a:ext uri="{FF2B5EF4-FFF2-40B4-BE49-F238E27FC236}">
                <a16:creationId xmlns:a16="http://schemas.microsoft.com/office/drawing/2014/main" id="{F2E92229-3228-38EC-A4AF-E233CD2E1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47111" y="6015226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fld id="{F60550E3-A69A-5249-BA99-9381D674C719}" type="slidenum">
              <a:rPr lang="en-US" altLang="en-US" sz="1400"/>
              <a:pPr/>
              <a:t>57</a:t>
            </a:fld>
            <a:endParaRPr lang="en-US" altLang="en-US" sz="1400"/>
          </a:p>
        </p:txBody>
      </p:sp>
      <p:sp>
        <p:nvSpPr>
          <p:cNvPr id="2" name="Text Box 13">
            <a:extLst>
              <a:ext uri="{FF2B5EF4-FFF2-40B4-BE49-F238E27FC236}">
                <a16:creationId xmlns:a16="http://schemas.microsoft.com/office/drawing/2014/main" id="{687E3403-B76E-6E34-B77A-7768FE4AF9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59487" y="3327589"/>
            <a:ext cx="681597" cy="30777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pPr>
              <a:buNone/>
            </a:pPr>
            <a:r>
              <a:rPr lang="en-US" altLang="en-US" sz="1400" dirty="0">
                <a:solidFill>
                  <a:srgbClr val="333399"/>
                </a:solidFill>
                <a:latin typeface="Arial" panose="020B0604020202020204" pitchFamily="34" charset="0"/>
              </a:rPr>
              <a:t>output</a:t>
            </a:r>
          </a:p>
        </p:txBody>
      </p:sp>
      <p:sp>
        <p:nvSpPr>
          <p:cNvPr id="3" name="Text Box 13">
            <a:extLst>
              <a:ext uri="{FF2B5EF4-FFF2-40B4-BE49-F238E27FC236}">
                <a16:creationId xmlns:a16="http://schemas.microsoft.com/office/drawing/2014/main" id="{DD4C27EC-52F0-D531-3D3A-1C46C1FEBB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0398" y="1827203"/>
            <a:ext cx="513282" cy="30777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pPr>
              <a:buNone/>
            </a:pPr>
            <a:r>
              <a:rPr lang="en-US" altLang="en-US" sz="1400" dirty="0">
                <a:solidFill>
                  <a:srgbClr val="333399"/>
                </a:solidFill>
                <a:latin typeface="Arial" panose="020B0604020202020204" pitchFamily="34" charset="0"/>
              </a:rPr>
              <a:t>bias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B75B7B-C2C0-9208-CECF-B1CB06664712}"/>
              </a:ext>
            </a:extLst>
          </p:cNvPr>
          <p:cNvSpPr txBox="1"/>
          <p:nvPr/>
        </p:nvSpPr>
        <p:spPr>
          <a:xfrm>
            <a:off x="5167039" y="4128028"/>
            <a:ext cx="25193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Perceptron: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fairly simple model similar to logistic regression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48010B-3323-E599-EBA1-FBE7A2365D7C}"/>
              </a:ext>
            </a:extLst>
          </p:cNvPr>
          <p:cNvSpPr txBox="1"/>
          <p:nvPr/>
        </p:nvSpPr>
        <p:spPr>
          <a:xfrm>
            <a:off x="2006429" y="6346786"/>
            <a:ext cx="5894819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be used for both classification and regression!</a:t>
            </a:r>
          </a:p>
        </p:txBody>
      </p:sp>
      <p:sp>
        <p:nvSpPr>
          <p:cNvPr id="7" name="Line 20">
            <a:extLst>
              <a:ext uri="{FF2B5EF4-FFF2-40B4-BE49-F238E27FC236}">
                <a16:creationId xmlns:a16="http://schemas.microsoft.com/office/drawing/2014/main" id="{554320F6-2420-5AF5-5DC6-0CFFB718C2F2}"/>
              </a:ext>
            </a:extLst>
          </p:cNvPr>
          <p:cNvSpPr>
            <a:spLocks noChangeShapeType="1"/>
          </p:cNvSpPr>
          <p:nvPr/>
        </p:nvSpPr>
        <p:spPr bwMode="auto">
          <a:xfrm>
            <a:off x="1538548" y="3503602"/>
            <a:ext cx="1082719" cy="132788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8" name="Line 20">
            <a:extLst>
              <a:ext uri="{FF2B5EF4-FFF2-40B4-BE49-F238E27FC236}">
                <a16:creationId xmlns:a16="http://schemas.microsoft.com/office/drawing/2014/main" id="{06A14456-4987-81B5-26A0-91AC4BF393F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38548" y="2409066"/>
            <a:ext cx="1116013" cy="10945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" name="Line 20">
            <a:extLst>
              <a:ext uri="{FF2B5EF4-FFF2-40B4-BE49-F238E27FC236}">
                <a16:creationId xmlns:a16="http://schemas.microsoft.com/office/drawing/2014/main" id="{64B68D87-C89D-BCF3-2B22-6B3C4DF3827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74223" y="3732203"/>
            <a:ext cx="1064240" cy="142798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1" name="Line 20">
            <a:extLst>
              <a:ext uri="{FF2B5EF4-FFF2-40B4-BE49-F238E27FC236}">
                <a16:creationId xmlns:a16="http://schemas.microsoft.com/office/drawing/2014/main" id="{94DA10DD-F4C9-34B3-8CB3-1A9AB65AD309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2450" y="2203078"/>
            <a:ext cx="1116013" cy="10939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Line 20">
            <a:extLst>
              <a:ext uri="{FF2B5EF4-FFF2-40B4-BE49-F238E27FC236}">
                <a16:creationId xmlns:a16="http://schemas.microsoft.com/office/drawing/2014/main" id="{557F8087-E6FE-88FD-BB79-5271231D981B}"/>
              </a:ext>
            </a:extLst>
          </p:cNvPr>
          <p:cNvSpPr>
            <a:spLocks noChangeShapeType="1"/>
          </p:cNvSpPr>
          <p:nvPr/>
        </p:nvSpPr>
        <p:spPr bwMode="auto">
          <a:xfrm>
            <a:off x="1503579" y="2228019"/>
            <a:ext cx="1109599" cy="260346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" name="Line 20">
            <a:extLst>
              <a:ext uri="{FF2B5EF4-FFF2-40B4-BE49-F238E27FC236}">
                <a16:creationId xmlns:a16="http://schemas.microsoft.com/office/drawing/2014/main" id="{73DA939F-7DD7-0115-0E36-7831F4A22AF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47125" y="2409065"/>
            <a:ext cx="1107436" cy="27186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0DDE29FD-E078-55D1-F557-E308910511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Neural Network: Architecture</a:t>
            </a:r>
          </a:p>
        </p:txBody>
      </p:sp>
      <p:sp>
        <p:nvSpPr>
          <p:cNvPr id="33795" name="Content Placeholder 46">
            <a:extLst>
              <a:ext uri="{FF2B5EF4-FFF2-40B4-BE49-F238E27FC236}">
                <a16:creationId xmlns:a16="http://schemas.microsoft.com/office/drawing/2014/main" id="{FAF950B5-5AF9-DD85-108B-CA3D8477E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887" y="4502068"/>
            <a:ext cx="7772400" cy="13716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Big idea: several simple models working together to model a complex function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How many layers?  Nodes?  What is the function?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Multi-layer perceptron</a:t>
            </a:r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6181898F-2A98-29CB-C775-DE44CFD7CC07}"/>
              </a:ext>
            </a:extLst>
          </p:cNvPr>
          <p:cNvGrpSpPr>
            <a:grpSpLocks/>
          </p:cNvGrpSpPr>
          <p:nvPr/>
        </p:nvGrpSpPr>
        <p:grpSpPr bwMode="auto">
          <a:xfrm>
            <a:off x="929481" y="915249"/>
            <a:ext cx="7285038" cy="3679825"/>
            <a:chOff x="574" y="660"/>
            <a:chExt cx="4589" cy="2318"/>
          </a:xfrm>
        </p:grpSpPr>
        <p:grpSp>
          <p:nvGrpSpPr>
            <p:cNvPr id="33800" name="Group 5">
              <a:extLst>
                <a:ext uri="{FF2B5EF4-FFF2-40B4-BE49-F238E27FC236}">
                  <a16:creationId xmlns:a16="http://schemas.microsoft.com/office/drawing/2014/main" id="{490A26F2-365D-1BB1-FAD4-6C4AECE30E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4" y="660"/>
              <a:ext cx="4589" cy="1923"/>
              <a:chOff x="574" y="912"/>
              <a:chExt cx="4589" cy="1923"/>
            </a:xfrm>
          </p:grpSpPr>
          <p:sp>
            <p:nvSpPr>
              <p:cNvPr id="33802" name="Text Box 6">
                <a:extLst>
                  <a:ext uri="{FF2B5EF4-FFF2-40B4-BE49-F238E27FC236}">
                    <a16:creationId xmlns:a16="http://schemas.microsoft.com/office/drawing/2014/main" id="{537DF845-8B1D-5C72-8917-9263FF9C28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74" y="1392"/>
                <a:ext cx="589" cy="5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>
                  <a:buNone/>
                </a:pPr>
                <a:r>
                  <a:rPr lang="en-US" altLang="en-US" b="1" i="1" dirty="0">
                    <a:solidFill>
                      <a:srgbClr val="0000FF"/>
                    </a:solidFill>
                    <a:latin typeface="Arial" panose="020B0604020202020204" pitchFamily="34" charset="0"/>
                  </a:rPr>
                  <a:t>Input</a:t>
                </a:r>
              </a:p>
              <a:p>
                <a:pPr algn="ctr">
                  <a:buNone/>
                </a:pPr>
                <a:r>
                  <a:rPr lang="en-US" altLang="en-US" b="1" i="1" dirty="0">
                    <a:solidFill>
                      <a:srgbClr val="0000FF"/>
                    </a:solidFill>
                    <a:latin typeface="Arial" panose="020B0604020202020204" pitchFamily="34" charset="0"/>
                  </a:rPr>
                  <a:t>layer</a:t>
                </a:r>
                <a:endParaRPr lang="en-US" altLang="en-US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33803" name="Text Box 7">
                <a:extLst>
                  <a:ext uri="{FF2B5EF4-FFF2-40B4-BE49-F238E27FC236}">
                    <a16:creationId xmlns:a16="http://schemas.microsoft.com/office/drawing/2014/main" id="{D0D2EBEB-93F9-C8C4-646C-32A081778D2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13" y="1356"/>
                <a:ext cx="750" cy="5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>
                  <a:buNone/>
                </a:pPr>
                <a:r>
                  <a:rPr lang="en-US" altLang="en-US" b="1" i="1" dirty="0">
                    <a:solidFill>
                      <a:srgbClr val="009900"/>
                    </a:solidFill>
                    <a:latin typeface="Arial" panose="020B0604020202020204" pitchFamily="34" charset="0"/>
                  </a:rPr>
                  <a:t>Output</a:t>
                </a:r>
              </a:p>
              <a:p>
                <a:pPr algn="ctr">
                  <a:buNone/>
                </a:pPr>
                <a:r>
                  <a:rPr lang="en-US" altLang="en-US" b="1" i="1" dirty="0">
                    <a:solidFill>
                      <a:srgbClr val="009900"/>
                    </a:solidFill>
                    <a:latin typeface="Arial" panose="020B0604020202020204" pitchFamily="34" charset="0"/>
                  </a:rPr>
                  <a:t>layer</a:t>
                </a:r>
              </a:p>
            </p:txBody>
          </p:sp>
          <p:sp>
            <p:nvSpPr>
              <p:cNvPr id="33804" name="Text Box 8">
                <a:extLst>
                  <a:ext uri="{FF2B5EF4-FFF2-40B4-BE49-F238E27FC236}">
                    <a16:creationId xmlns:a16="http://schemas.microsoft.com/office/drawing/2014/main" id="{08DE753E-2110-F097-4C6E-52606E03734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68" y="2544"/>
                <a:ext cx="1581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None/>
                </a:pPr>
                <a:r>
                  <a:rPr lang="en-US" altLang="en-US" b="1" i="1" dirty="0">
                    <a:solidFill>
                      <a:srgbClr val="996600"/>
                    </a:solidFill>
                    <a:latin typeface="Arial" panose="020B0604020202020204" pitchFamily="34" charset="0"/>
                  </a:rPr>
                  <a:t>Hidden Layer(s)</a:t>
                </a:r>
                <a:endParaRPr lang="en-US" altLang="en-US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33805" name="Oval 9">
                <a:extLst>
                  <a:ext uri="{FF2B5EF4-FFF2-40B4-BE49-F238E27FC236}">
                    <a16:creationId xmlns:a16="http://schemas.microsoft.com/office/drawing/2014/main" id="{F0A19C2C-7B38-F5F4-89C9-A2466E90B3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912"/>
                <a:ext cx="240" cy="240"/>
              </a:xfrm>
              <a:prstGeom prst="ellipse">
                <a:avLst/>
              </a:prstGeom>
              <a:solidFill>
                <a:srgbClr val="9966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3806" name="Oval 10">
                <a:extLst>
                  <a:ext uri="{FF2B5EF4-FFF2-40B4-BE49-F238E27FC236}">
                    <a16:creationId xmlns:a16="http://schemas.microsoft.com/office/drawing/2014/main" id="{BC700185-6C53-B7FA-28D6-3CBEDA75CF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296"/>
                <a:ext cx="240" cy="240"/>
              </a:xfrm>
              <a:prstGeom prst="ellipse">
                <a:avLst/>
              </a:prstGeom>
              <a:solidFill>
                <a:srgbClr val="9966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3807" name="Oval 11">
                <a:extLst>
                  <a:ext uri="{FF2B5EF4-FFF2-40B4-BE49-F238E27FC236}">
                    <a16:creationId xmlns:a16="http://schemas.microsoft.com/office/drawing/2014/main" id="{85387A75-4022-5ADA-A54B-5001AFDFEE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728"/>
                <a:ext cx="240" cy="240"/>
              </a:xfrm>
              <a:prstGeom prst="ellipse">
                <a:avLst/>
              </a:prstGeom>
              <a:solidFill>
                <a:srgbClr val="9966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3808" name="Oval 12">
                <a:extLst>
                  <a:ext uri="{FF2B5EF4-FFF2-40B4-BE49-F238E27FC236}">
                    <a16:creationId xmlns:a16="http://schemas.microsoft.com/office/drawing/2014/main" id="{D3EB235A-EE81-7F82-CF4B-006E0F3EEC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2160"/>
                <a:ext cx="240" cy="240"/>
              </a:xfrm>
              <a:prstGeom prst="ellipse">
                <a:avLst/>
              </a:prstGeom>
              <a:solidFill>
                <a:srgbClr val="9966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3809" name="Rectangle 13">
                <a:extLst>
                  <a:ext uri="{FF2B5EF4-FFF2-40B4-BE49-F238E27FC236}">
                    <a16:creationId xmlns:a16="http://schemas.microsoft.com/office/drawing/2014/main" id="{D4A67542-014D-0363-AA80-F50A310317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1248"/>
                <a:ext cx="144" cy="144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3810" name="Rectangle 14">
                <a:extLst>
                  <a:ext uri="{FF2B5EF4-FFF2-40B4-BE49-F238E27FC236}">
                    <a16:creationId xmlns:a16="http://schemas.microsoft.com/office/drawing/2014/main" id="{72030928-44EF-49A3-41E4-C821174C9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1584"/>
                <a:ext cx="144" cy="144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3811" name="Rectangle 15">
                <a:extLst>
                  <a:ext uri="{FF2B5EF4-FFF2-40B4-BE49-F238E27FC236}">
                    <a16:creationId xmlns:a16="http://schemas.microsoft.com/office/drawing/2014/main" id="{3ABF2835-B590-8B2D-6F5E-228D886E92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1968"/>
                <a:ext cx="144" cy="144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3812" name="Line 16">
                <a:extLst>
                  <a:ext uri="{FF2B5EF4-FFF2-40B4-BE49-F238E27FC236}">
                    <a16:creationId xmlns:a16="http://schemas.microsoft.com/office/drawing/2014/main" id="{34349229-486C-3146-92F8-2712928CFF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20" y="1056"/>
                <a:ext cx="672" cy="24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13" name="Line 17">
                <a:extLst>
                  <a:ext uri="{FF2B5EF4-FFF2-40B4-BE49-F238E27FC236}">
                    <a16:creationId xmlns:a16="http://schemas.microsoft.com/office/drawing/2014/main" id="{08CD7EBD-22F3-950C-592B-DF53F48234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20" y="1296"/>
                <a:ext cx="672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14" name="Line 18">
                <a:extLst>
                  <a:ext uri="{FF2B5EF4-FFF2-40B4-BE49-F238E27FC236}">
                    <a16:creationId xmlns:a16="http://schemas.microsoft.com/office/drawing/2014/main" id="{03782803-6BF1-3A3A-1307-E6549A091A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20" y="1296"/>
                <a:ext cx="672" cy="52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15" name="Line 19">
                <a:extLst>
                  <a:ext uri="{FF2B5EF4-FFF2-40B4-BE49-F238E27FC236}">
                    <a16:creationId xmlns:a16="http://schemas.microsoft.com/office/drawing/2014/main" id="{C5DDAB38-6FB4-80D2-7B78-FBFB51D0CD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20" y="1296"/>
                <a:ext cx="672" cy="9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16" name="Line 20">
                <a:extLst>
                  <a:ext uri="{FF2B5EF4-FFF2-40B4-BE49-F238E27FC236}">
                    <a16:creationId xmlns:a16="http://schemas.microsoft.com/office/drawing/2014/main" id="{B37A7FED-D045-DE34-C480-8554AD9E57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20" y="1056"/>
                <a:ext cx="672" cy="5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17" name="Line 21">
                <a:extLst>
                  <a:ext uri="{FF2B5EF4-FFF2-40B4-BE49-F238E27FC236}">
                    <a16:creationId xmlns:a16="http://schemas.microsoft.com/office/drawing/2014/main" id="{6C0B8D5C-F739-1E02-17AF-5D648991E7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20" y="1632"/>
                <a:ext cx="672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18" name="Line 22">
                <a:extLst>
                  <a:ext uri="{FF2B5EF4-FFF2-40B4-BE49-F238E27FC236}">
                    <a16:creationId xmlns:a16="http://schemas.microsoft.com/office/drawing/2014/main" id="{9B93F92A-E074-1B27-C32B-823EEC2EFF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20" y="1440"/>
                <a:ext cx="672" cy="5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19" name="Line 23">
                <a:extLst>
                  <a:ext uri="{FF2B5EF4-FFF2-40B4-BE49-F238E27FC236}">
                    <a16:creationId xmlns:a16="http://schemas.microsoft.com/office/drawing/2014/main" id="{2C3191D2-C0A1-1B5A-6C9B-4477A062BD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20" y="1872"/>
                <a:ext cx="672" cy="14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20" name="Line 24">
                <a:extLst>
                  <a:ext uri="{FF2B5EF4-FFF2-40B4-BE49-F238E27FC236}">
                    <a16:creationId xmlns:a16="http://schemas.microsoft.com/office/drawing/2014/main" id="{121505F5-46E3-6959-9AFE-A2D58C4235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20" y="2016"/>
                <a:ext cx="672" cy="24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21" name="Line 25">
                <a:extLst>
                  <a:ext uri="{FF2B5EF4-FFF2-40B4-BE49-F238E27FC236}">
                    <a16:creationId xmlns:a16="http://schemas.microsoft.com/office/drawing/2014/main" id="{42CABB86-2441-6A69-5B87-290CF325B5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20" y="1392"/>
                <a:ext cx="672" cy="24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22" name="Line 26">
                <a:extLst>
                  <a:ext uri="{FF2B5EF4-FFF2-40B4-BE49-F238E27FC236}">
                    <a16:creationId xmlns:a16="http://schemas.microsoft.com/office/drawing/2014/main" id="{ED49B6FA-927D-4E44-C1B9-D97EE244C7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20" y="1632"/>
                <a:ext cx="672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23" name="Line 27">
                <a:extLst>
                  <a:ext uri="{FF2B5EF4-FFF2-40B4-BE49-F238E27FC236}">
                    <a16:creationId xmlns:a16="http://schemas.microsoft.com/office/drawing/2014/main" id="{48071B0D-5944-978B-D09C-AEABB50E6C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20" y="1056"/>
                <a:ext cx="672" cy="9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24" name="Oval 28">
                <a:extLst>
                  <a:ext uri="{FF2B5EF4-FFF2-40B4-BE49-F238E27FC236}">
                    <a16:creationId xmlns:a16="http://schemas.microsoft.com/office/drawing/2014/main" id="{EC9CC840-3FD7-D09F-C40B-9B11F4071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1824"/>
                <a:ext cx="240" cy="240"/>
              </a:xfrm>
              <a:prstGeom prst="ellipse">
                <a:avLst/>
              </a:prstGeom>
              <a:solidFill>
                <a:srgbClr val="0099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3825" name="Oval 29">
                <a:extLst>
                  <a:ext uri="{FF2B5EF4-FFF2-40B4-BE49-F238E27FC236}">
                    <a16:creationId xmlns:a16="http://schemas.microsoft.com/office/drawing/2014/main" id="{258B112C-4E78-ED8E-B64E-AB669B6229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1248"/>
                <a:ext cx="240" cy="240"/>
              </a:xfrm>
              <a:prstGeom prst="ellipse">
                <a:avLst/>
              </a:prstGeom>
              <a:solidFill>
                <a:srgbClr val="0099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3826" name="Line 30">
                <a:extLst>
                  <a:ext uri="{FF2B5EF4-FFF2-40B4-BE49-F238E27FC236}">
                    <a16:creationId xmlns:a16="http://schemas.microsoft.com/office/drawing/2014/main" id="{F0F89182-7E8E-EAB1-BD8C-1FDA909B14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32" y="1056"/>
                <a:ext cx="528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27" name="Line 31">
                <a:extLst>
                  <a:ext uri="{FF2B5EF4-FFF2-40B4-BE49-F238E27FC236}">
                    <a16:creationId xmlns:a16="http://schemas.microsoft.com/office/drawing/2014/main" id="{779EBDD7-992D-ACCF-F88A-26F260E83C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32" y="1056"/>
                <a:ext cx="528" cy="86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28" name="Line 32">
                <a:extLst>
                  <a:ext uri="{FF2B5EF4-FFF2-40B4-BE49-F238E27FC236}">
                    <a16:creationId xmlns:a16="http://schemas.microsoft.com/office/drawing/2014/main" id="{04F99DAB-5004-7FED-E068-0C8B75FE73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832" y="1344"/>
                <a:ext cx="52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29" name="Line 33">
                <a:extLst>
                  <a:ext uri="{FF2B5EF4-FFF2-40B4-BE49-F238E27FC236}">
                    <a16:creationId xmlns:a16="http://schemas.microsoft.com/office/drawing/2014/main" id="{48F151F4-0D70-C322-779A-7610515404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32" y="1392"/>
                <a:ext cx="528" cy="52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30" name="Line 34">
                <a:extLst>
                  <a:ext uri="{FF2B5EF4-FFF2-40B4-BE49-F238E27FC236}">
                    <a16:creationId xmlns:a16="http://schemas.microsoft.com/office/drawing/2014/main" id="{11037AB6-EDA3-9B78-D886-BFC214D0AF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832" y="1344"/>
                <a:ext cx="528" cy="48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31" name="Line 35">
                <a:extLst>
                  <a:ext uri="{FF2B5EF4-FFF2-40B4-BE49-F238E27FC236}">
                    <a16:creationId xmlns:a16="http://schemas.microsoft.com/office/drawing/2014/main" id="{CA220482-9560-70B7-B521-B0F6738BE6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32" y="1824"/>
                <a:ext cx="528" cy="14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32" name="Line 36">
                <a:extLst>
                  <a:ext uri="{FF2B5EF4-FFF2-40B4-BE49-F238E27FC236}">
                    <a16:creationId xmlns:a16="http://schemas.microsoft.com/office/drawing/2014/main" id="{B98E22F7-ED3F-53CB-D8F8-7447B7C80E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832" y="1344"/>
                <a:ext cx="528" cy="9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33" name="Line 37">
                <a:extLst>
                  <a:ext uri="{FF2B5EF4-FFF2-40B4-BE49-F238E27FC236}">
                    <a16:creationId xmlns:a16="http://schemas.microsoft.com/office/drawing/2014/main" id="{D5D5E561-24E0-7152-2870-30EF19CB54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832" y="1920"/>
                <a:ext cx="528" cy="38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34" name="Line 38">
                <a:extLst>
                  <a:ext uri="{FF2B5EF4-FFF2-40B4-BE49-F238E27FC236}">
                    <a16:creationId xmlns:a16="http://schemas.microsoft.com/office/drawing/2014/main" id="{2987D86F-5E86-A958-F43D-05C9321B06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00" y="1344"/>
                <a:ext cx="517" cy="28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35" name="Line 39">
                <a:extLst>
                  <a:ext uri="{FF2B5EF4-FFF2-40B4-BE49-F238E27FC236}">
                    <a16:creationId xmlns:a16="http://schemas.microsoft.com/office/drawing/2014/main" id="{A3EB5D76-489E-5A92-C27E-CAE25313BB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00" y="1740"/>
                <a:ext cx="528" cy="22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36" name="Line 40">
                <a:extLst>
                  <a:ext uri="{FF2B5EF4-FFF2-40B4-BE49-F238E27FC236}">
                    <a16:creationId xmlns:a16="http://schemas.microsoft.com/office/drawing/2014/main" id="{441FF3CC-2B50-DD8E-FD10-D88999D7F9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36" y="1320"/>
                <a:ext cx="52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37" name="Line 41">
                <a:extLst>
                  <a:ext uri="{FF2B5EF4-FFF2-40B4-BE49-F238E27FC236}">
                    <a16:creationId xmlns:a16="http://schemas.microsoft.com/office/drawing/2014/main" id="{E54AAD77-3A4A-F91C-4595-DA430C9358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36" y="1656"/>
                <a:ext cx="52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38" name="Line 42">
                <a:extLst>
                  <a:ext uri="{FF2B5EF4-FFF2-40B4-BE49-F238E27FC236}">
                    <a16:creationId xmlns:a16="http://schemas.microsoft.com/office/drawing/2014/main" id="{E9985930-9585-7FAA-A9F7-9048B943CE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36" y="2028"/>
                <a:ext cx="52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3801" name="Text Box 44">
              <a:extLst>
                <a:ext uri="{FF2B5EF4-FFF2-40B4-BE49-F238E27FC236}">
                  <a16:creationId xmlns:a16="http://schemas.microsoft.com/office/drawing/2014/main" id="{6B593715-819F-AD41-E9FB-EA1FD90747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68" y="2688"/>
              <a:ext cx="984" cy="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2pPr>
              <a:lvl3pPr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3pPr>
              <a:lvl4pPr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4pPr>
              <a:lvl5pPr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endParaRPr lang="en-US" altLang="en-US">
                <a:latin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798" name="Oval 28">
            <a:extLst>
              <a:ext uri="{FF2B5EF4-FFF2-40B4-BE49-F238E27FC236}">
                <a16:creationId xmlns:a16="http://schemas.microsoft.com/office/drawing/2014/main" id="{4FEF6407-9875-01AA-FD8E-7295C79DEF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1981200"/>
            <a:ext cx="381000" cy="381000"/>
          </a:xfrm>
          <a:prstGeom prst="ellipse">
            <a:avLst/>
          </a:prstGeom>
          <a:solidFill>
            <a:srgbClr val="FF7200"/>
          </a:solidFill>
          <a:ln w="9525">
            <a:solidFill>
              <a:srgbClr val="067AB4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33799" name="Slide Number Placeholder 45">
            <a:extLst>
              <a:ext uri="{FF2B5EF4-FFF2-40B4-BE49-F238E27FC236}">
                <a16:creationId xmlns:a16="http://schemas.microsoft.com/office/drawing/2014/main" id="{1FF570E1-380B-E1BF-3EB4-23C808C7C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>
              <a:buNone/>
            </a:pPr>
            <a:fld id="{CD9F5525-BEA1-1F49-8DEE-7F715522D7F9}" type="slidenum">
              <a:rPr lang="en-US" altLang="en-US" smtClean="0"/>
              <a:pPr>
                <a:buNone/>
              </a:pPr>
              <a:t>58</a:t>
            </a:fld>
            <a:endParaRPr lang="en-US" alt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932774-F4CE-0226-E9CF-D948C1BD26C6}"/>
              </a:ext>
            </a:extLst>
          </p:cNvPr>
          <p:cNvSpPr txBox="1"/>
          <p:nvPr/>
        </p:nvSpPr>
        <p:spPr>
          <a:xfrm>
            <a:off x="4254391" y="6094025"/>
            <a:ext cx="4750018" cy="276999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b="1" dirty="0">
                <a:solidFill>
                  <a:srgbClr val="007020"/>
                </a:solidFill>
                <a:effectLst/>
                <a:latin typeface="Lucida Console" panose="020B0609040504020204" pitchFamily="49" charset="0"/>
              </a:rPr>
              <a:t>from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 err="1">
                <a:solidFill>
                  <a:srgbClr val="0E84B5"/>
                </a:solidFill>
                <a:effectLst/>
                <a:latin typeface="Lucida Console" panose="020B0609040504020204" pitchFamily="49" charset="0"/>
              </a:rPr>
              <a:t>sklearn.neural_network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solidFill>
                  <a:srgbClr val="007020"/>
                </a:solidFill>
                <a:effectLst/>
                <a:latin typeface="Lucida Console" panose="020B0609040504020204" pitchFamily="49" charset="0"/>
              </a:rPr>
              <a:t>import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effectLst/>
                <a:latin typeface="Lucida Console" panose="020B0609040504020204" pitchFamily="49" charset="0"/>
              </a:rPr>
              <a:t>MLPClassifier</a:t>
            </a:r>
            <a:endParaRPr lang="en-US" sz="2000" dirty="0">
              <a:latin typeface="Lucida Console" panose="020B060904050402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53E6B2-C056-61DD-462C-D4DA68AE0B79}"/>
              </a:ext>
            </a:extLst>
          </p:cNvPr>
          <p:cNvSpPr txBox="1"/>
          <p:nvPr/>
        </p:nvSpPr>
        <p:spPr>
          <a:xfrm>
            <a:off x="2455401" y="4011258"/>
            <a:ext cx="3883948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MLP = </a:t>
            </a: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Multi-Layer Perceptron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🤮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8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>
            <a:extLst>
              <a:ext uri="{FF2B5EF4-FFF2-40B4-BE49-F238E27FC236}">
                <a16:creationId xmlns:a16="http://schemas.microsoft.com/office/drawing/2014/main" id="{B9E9C524-BB53-FD62-CD95-34C11ABE04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Neural Networks: The Model</a:t>
            </a:r>
          </a:p>
        </p:txBody>
      </p:sp>
      <p:sp>
        <p:nvSpPr>
          <p:cNvPr id="35844" name="Rectangle 3">
            <a:extLst>
              <a:ext uri="{FF2B5EF4-FFF2-40B4-BE49-F238E27FC236}">
                <a16:creationId xmlns:a16="http://schemas.microsoft.com/office/drawing/2014/main" id="{8EC8A175-0B6D-5A59-6677-FDF6DEC9F1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865739"/>
            <a:ext cx="8229600" cy="4814202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Lots of decisions to make / optimize with neural nets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ea typeface="ＭＳ Ｐゴシック" panose="020B0600070205080204" pitchFamily="34" charset="-128"/>
              </a:rPr>
              <a:t>Architecture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1800" dirty="0">
                <a:ea typeface="ＭＳ Ｐゴシック" panose="020B0600070205080204" pitchFamily="34" charset="-128"/>
              </a:rPr>
              <a:t>Number of hidden layers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1800" dirty="0">
                <a:ea typeface="ＭＳ Ｐゴシック" panose="020B0600070205080204" pitchFamily="34" charset="-128"/>
              </a:rPr>
              <a:t>Number of nodes in the input, output and hidden layers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1800" dirty="0">
                <a:ea typeface="ＭＳ Ｐゴシック" panose="020B0600070205080204" pitchFamily="34" charset="-128"/>
              </a:rPr>
              <a:t>Specification of the activation function(s)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ea typeface="ＭＳ Ｐゴシック" panose="020B0600070205080204" pitchFamily="34" charset="-128"/>
              </a:rPr>
              <a:t>The associated set of weights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 sz="20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ea typeface="ＭＳ Ｐゴシック" panose="020B0600070205080204" pitchFamily="34" charset="-128"/>
              </a:rPr>
              <a:t>This is often an art, not a science!</a:t>
            </a:r>
          </a:p>
          <a:p>
            <a:pPr eaLnBrk="1" hangingPunct="1">
              <a:lnSpc>
                <a:spcPct val="90000"/>
              </a:lnSpc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Weights and complexity can be “learned” from the data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ea typeface="ＭＳ Ｐゴシック" panose="020B0600070205080204" pitchFamily="34" charset="-128"/>
              </a:rPr>
              <a:t>Start simple</a:t>
            </a:r>
          </a:p>
          <a:p>
            <a:pPr lvl="2">
              <a:lnSpc>
                <a:spcPct val="90000"/>
              </a:lnSpc>
            </a:pPr>
            <a:r>
              <a:rPr lang="en-US" altLang="en-US" sz="1800" dirty="0">
                <a:ea typeface="ＭＳ Ｐゴシック" panose="020B0600070205080204" pitchFamily="34" charset="-128"/>
              </a:rPr>
              <a:t>One hidden layer, same number of inputs as features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35845" name="Slide Number Placeholder 4">
            <a:extLst>
              <a:ext uri="{FF2B5EF4-FFF2-40B4-BE49-F238E27FC236}">
                <a16:creationId xmlns:a16="http://schemas.microsoft.com/office/drawing/2014/main" id="{E6ECED9F-96C8-FA29-0790-87E56A3A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>
              <a:buNone/>
            </a:pPr>
            <a:fld id="{CD9F5525-BEA1-1F49-8DEE-7F715522D7F9}" type="slidenum">
              <a:rPr lang="en-US" altLang="en-US" smtClean="0"/>
              <a:pPr>
                <a:buNone/>
              </a:pPr>
              <a:t>59</a:t>
            </a:fld>
            <a:endParaRPr lang="en-US" altLang="en-US" sz="1400" dirty="0"/>
          </a:p>
        </p:txBody>
      </p:sp>
      <p:pic>
        <p:nvPicPr>
          <p:cNvPr id="12290" name="Picture 2" descr="Learning Machine Learning Part 3: Attacking Black Box Models | by Will  Schroeder | Posts By SpecterOps Team Members">
            <a:extLst>
              <a:ext uri="{FF2B5EF4-FFF2-40B4-BE49-F238E27FC236}">
                <a16:creationId xmlns:a16="http://schemas.microsoft.com/office/drawing/2014/main" id="{EE057404-63F6-39C3-98D0-74D9715373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279" y="5012118"/>
            <a:ext cx="2637754" cy="1445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D6EB43-3627-6870-77C2-0869F05DAB0F}"/>
              </a:ext>
            </a:extLst>
          </p:cNvPr>
          <p:cNvSpPr txBox="1"/>
          <p:nvPr/>
        </p:nvSpPr>
        <p:spPr>
          <a:xfrm>
            <a:off x="1006967" y="5389290"/>
            <a:ext cx="4439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Often criticized as “black box” models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4" grpId="0" build="p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CFB1C-9E36-56D4-DEA1-EA37ACD39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29214"/>
          </a:xfrm>
        </p:spPr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2EE86-121E-9E89-2BFA-D190FF9DD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033" y="807166"/>
            <a:ext cx="8526975" cy="4961809"/>
          </a:xfrm>
        </p:spPr>
        <p:txBody>
          <a:bodyPr/>
          <a:lstStyle/>
          <a:p>
            <a:r>
              <a:rPr lang="en-US" dirty="0"/>
              <a:t>Linear Regression is a mathematical optimization model to predict a numeric variable from one or multiple other variables</a:t>
            </a:r>
          </a:p>
          <a:p>
            <a:pPr lvl="1"/>
            <a:r>
              <a:rPr lang="en-US" dirty="0"/>
              <a:t>Can be numeric or categorical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Simple Linear Regression (SLR)</a:t>
            </a:r>
          </a:p>
          <a:p>
            <a:pPr lvl="1"/>
            <a:r>
              <a:rPr lang="en-US" dirty="0"/>
              <a:t>Only one explanatory variable (attributes)</a:t>
            </a:r>
          </a:p>
          <a:p>
            <a:r>
              <a:rPr lang="en-US" dirty="0"/>
              <a:t>Multiple Linear Regression (MLR)</a:t>
            </a:r>
          </a:p>
          <a:p>
            <a:pPr lvl="1"/>
            <a:r>
              <a:rPr lang="en-US" dirty="0"/>
              <a:t>Multiple explanatory variables (attributes)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Statistics: Focus is on parameter estimates, interpretations and significance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Science: Focus is on using the model for prediction</a:t>
            </a:r>
          </a:p>
          <a:p>
            <a:pPr marL="0" indent="0">
              <a:buNone/>
            </a:pPr>
            <a:r>
              <a:rPr lang="en-US" dirty="0"/>
              <a:t>- assumptions for linearity, normality, </a:t>
            </a:r>
            <a:r>
              <a:rPr lang="en-US" dirty="0" err="1"/>
              <a:t>etc</a:t>
            </a:r>
            <a:r>
              <a:rPr lang="en-US" dirty="0"/>
              <a:t>, not as important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C96D95-BB9B-4C2A-5147-3AFB11D1EF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F6A661-53F4-FBCC-49F0-AD58020940B6}"/>
              </a:ext>
            </a:extLst>
          </p:cNvPr>
          <p:cNvSpPr txBox="1"/>
          <p:nvPr/>
        </p:nvSpPr>
        <p:spPr>
          <a:xfrm>
            <a:off x="1387204" y="5928215"/>
            <a:ext cx="6232796" cy="63402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Lucida Console" panose="020B060904050402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from </a:t>
            </a:r>
            <a:r>
              <a:rPr lang="en-US" sz="1600" dirty="0" err="1">
                <a:latin typeface="Lucida Console" panose="020B060904050402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sklearn.linear_model</a:t>
            </a:r>
            <a:r>
              <a:rPr lang="en-US" sz="1600" dirty="0">
                <a:latin typeface="Lucida Console" panose="020B060904050402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import </a:t>
            </a:r>
            <a:r>
              <a:rPr lang="en-US" sz="1600" dirty="0" err="1">
                <a:latin typeface="Lucida Console" panose="020B060904050402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LinearRegression</a:t>
            </a:r>
            <a:endParaRPr lang="en-US" sz="1600" dirty="0">
              <a:latin typeface="Lucida Console" panose="020B060904050402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1600" dirty="0">
                <a:latin typeface="Lucida Console" panose="020B060904050402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import </a:t>
            </a:r>
            <a:r>
              <a:rPr lang="en-US" sz="1600" dirty="0" err="1">
                <a:latin typeface="Lucida Console" panose="020B060904050402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statsmodels.formula.api</a:t>
            </a:r>
            <a:r>
              <a:rPr lang="en-US" sz="1600" dirty="0">
                <a:latin typeface="Lucida Console" panose="020B060904050402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as </a:t>
            </a:r>
            <a:r>
              <a:rPr lang="en-US" sz="1600" dirty="0" err="1">
                <a:latin typeface="Lucida Console" panose="020B060904050402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sm</a:t>
            </a:r>
            <a:endParaRPr lang="en-US" sz="1600" dirty="0">
              <a:latin typeface="Lucida Console" panose="020B060904050402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050" name="Picture 2" descr="r/DataScienceMemes - It’s all regression">
            <a:extLst>
              <a:ext uri="{FF2B5EF4-FFF2-40B4-BE49-F238E27FC236}">
                <a16:creationId xmlns:a16="http://schemas.microsoft.com/office/drawing/2014/main" id="{4E5EA5B0-2AC0-ABCF-C3BD-D7EBCE592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9111" y="1808921"/>
            <a:ext cx="2817689" cy="1730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838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318"/>
            <a:ext cx="8229600" cy="685482"/>
          </a:xfrm>
        </p:spPr>
        <p:txBody>
          <a:bodyPr>
            <a:normAutofit/>
          </a:bodyPr>
          <a:lstStyle/>
          <a:p>
            <a:r>
              <a:rPr lang="en-US" dirty="0"/>
              <a:t>Taking Neural Nets to 11…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69" y="1252538"/>
            <a:ext cx="8297831" cy="4538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C2CB43-F138-AC43-AEB2-7861528B0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6992" y="2316566"/>
            <a:ext cx="5179942" cy="32785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65885F-3B13-E734-9AAB-0EDC1CA8E6B5}"/>
              </a:ext>
            </a:extLst>
          </p:cNvPr>
          <p:cNvSpPr txBox="1"/>
          <p:nvPr/>
        </p:nvSpPr>
        <p:spPr>
          <a:xfrm>
            <a:off x="2267712" y="5808525"/>
            <a:ext cx="5313128" cy="40011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More on deep learning to come…</a:t>
            </a:r>
          </a:p>
        </p:txBody>
      </p:sp>
    </p:spTree>
    <p:extLst>
      <p:ext uri="{BB962C8B-B14F-4D97-AF65-F5344CB8AC3E}">
        <p14:creationId xmlns:p14="http://schemas.microsoft.com/office/powerpoint/2010/main" val="416183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41B998-8A0C-373A-1AB7-4EAAA5BC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61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273046-B1C8-A5DE-26CC-479B06901A60}"/>
              </a:ext>
            </a:extLst>
          </p:cNvPr>
          <p:cNvSpPr txBox="1"/>
          <p:nvPr/>
        </p:nvSpPr>
        <p:spPr>
          <a:xfrm>
            <a:off x="6001407" y="21336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BF524D-3DDD-CFB2-6C81-903459559B17}"/>
              </a:ext>
            </a:extLst>
          </p:cNvPr>
          <p:cNvSpPr txBox="1"/>
          <p:nvPr/>
        </p:nvSpPr>
        <p:spPr>
          <a:xfrm>
            <a:off x="1345325" y="1838593"/>
            <a:ext cx="20281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Summary </a:t>
            </a:r>
          </a:p>
        </p:txBody>
      </p:sp>
    </p:spTree>
    <p:extLst>
      <p:ext uri="{BB962C8B-B14F-4D97-AF65-F5344CB8AC3E}">
        <p14:creationId xmlns:p14="http://schemas.microsoft.com/office/powerpoint/2010/main" val="41163093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0A7F1-0FF6-4A26-A05F-D0DD72DE3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1118"/>
            <a:ext cx="8229600" cy="729214"/>
          </a:xfrm>
        </p:spPr>
        <p:txBody>
          <a:bodyPr/>
          <a:lstStyle/>
          <a:p>
            <a:r>
              <a:rPr lang="en-US" dirty="0"/>
              <a:t>Building your toolbox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72859-732E-DC28-AB27-AE1525EC0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7687" y="1639965"/>
            <a:ext cx="40386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Classification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Decision Trees</a:t>
            </a:r>
          </a:p>
          <a:p>
            <a:r>
              <a:rPr lang="en-US" dirty="0"/>
              <a:t>Linear Discriminant Models</a:t>
            </a:r>
          </a:p>
          <a:p>
            <a:r>
              <a:rPr lang="en-US" dirty="0"/>
              <a:t>Support Vector Machines</a:t>
            </a:r>
          </a:p>
          <a:p>
            <a:r>
              <a:rPr lang="en-US" dirty="0"/>
              <a:t>Logistic Regression</a:t>
            </a:r>
          </a:p>
          <a:p>
            <a:r>
              <a:rPr lang="en-US" dirty="0"/>
              <a:t>Neural Nets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F01FD-D140-EA4C-E677-A120A13D1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33900" y="1639964"/>
            <a:ext cx="40386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Regression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Linear regression</a:t>
            </a:r>
          </a:p>
          <a:p>
            <a:pPr lvl="1"/>
            <a:r>
              <a:rPr lang="en-US" dirty="0"/>
              <a:t>With regularization</a:t>
            </a:r>
          </a:p>
          <a:p>
            <a:r>
              <a:rPr lang="en-US" dirty="0"/>
              <a:t>Quadratic and higher order regression</a:t>
            </a:r>
          </a:p>
          <a:p>
            <a:r>
              <a:rPr lang="en-US" dirty="0"/>
              <a:t>Regression Trees</a:t>
            </a:r>
          </a:p>
          <a:p>
            <a:r>
              <a:rPr lang="en-US" dirty="0"/>
              <a:t>Neural Nets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D6019C-F2DB-8A4C-AA82-FCDFA39E5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62</a:t>
            </a:fld>
            <a:endParaRPr lang="en-US"/>
          </a:p>
        </p:txBody>
      </p:sp>
      <p:pic>
        <p:nvPicPr>
          <p:cNvPr id="6" name="Picture 2" descr="Pin by Michael Hathaway on Tool Boxes | Mechanic life, Mechanic tool box,  Funny car memes">
            <a:extLst>
              <a:ext uri="{FF2B5EF4-FFF2-40B4-BE49-F238E27FC236}">
                <a16:creationId xmlns:a16="http://schemas.microsoft.com/office/drawing/2014/main" id="{A685E46F-288F-4F42-04A8-CC83ECCE6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1771" y="136525"/>
            <a:ext cx="1932229" cy="2622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1D819F-2FC7-D266-C2A9-4B8D6AF23075}"/>
              </a:ext>
            </a:extLst>
          </p:cNvPr>
          <p:cNvSpPr txBox="1"/>
          <p:nvPr/>
        </p:nvSpPr>
        <p:spPr>
          <a:xfrm>
            <a:off x="2018369" y="5335308"/>
            <a:ext cx="45348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Try one, try a few, or just try them all!</a:t>
            </a:r>
          </a:p>
        </p:txBody>
      </p:sp>
    </p:spTree>
    <p:extLst>
      <p:ext uri="{BB962C8B-B14F-4D97-AF65-F5344CB8AC3E}">
        <p14:creationId xmlns:p14="http://schemas.microsoft.com/office/powerpoint/2010/main" val="33037099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CFE4C-F047-33AD-010B-905DB8101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27"/>
            <a:ext cx="8229600" cy="729214"/>
          </a:xfrm>
        </p:spPr>
        <p:txBody>
          <a:bodyPr/>
          <a:lstStyle/>
          <a:p>
            <a:r>
              <a:rPr lang="en-US" dirty="0"/>
              <a:t>What model do I choose?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7E94E-CD10-FBEA-4627-5355C40F8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75691"/>
            <a:ext cx="5273900" cy="5472400"/>
          </a:xfrm>
        </p:spPr>
        <p:txBody>
          <a:bodyPr/>
          <a:lstStyle/>
          <a:p>
            <a:r>
              <a:rPr lang="en-US" dirty="0"/>
              <a:t>Classification v. Regression</a:t>
            </a:r>
          </a:p>
          <a:p>
            <a:r>
              <a:rPr lang="en-US" dirty="0"/>
              <a:t>Complexity of relationships	</a:t>
            </a:r>
          </a:p>
          <a:p>
            <a:pPr lvl="1"/>
            <a:r>
              <a:rPr lang="en-US" dirty="0"/>
              <a:t>Are linear assumptions realistic? </a:t>
            </a:r>
          </a:p>
          <a:p>
            <a:r>
              <a:rPr lang="en-US" dirty="0"/>
              <a:t>Size of data</a:t>
            </a:r>
          </a:p>
          <a:p>
            <a:pPr lvl="1"/>
            <a:r>
              <a:rPr lang="en-US" dirty="0"/>
              <a:t>Neural nets need more data to train</a:t>
            </a:r>
          </a:p>
          <a:p>
            <a:pPr lvl="1"/>
            <a:r>
              <a:rPr lang="en-US" dirty="0"/>
              <a:t>SVMs can take a long time!</a:t>
            </a:r>
          </a:p>
          <a:p>
            <a:pPr lvl="1"/>
            <a:r>
              <a:rPr lang="en-US" dirty="0"/>
              <a:t>Smaller sets = simpler models</a:t>
            </a:r>
          </a:p>
          <a:p>
            <a:r>
              <a:rPr lang="en-US" dirty="0"/>
              <a:t>Interpretability vs. accuracy</a:t>
            </a:r>
          </a:p>
          <a:p>
            <a:pPr lvl="1"/>
            <a:r>
              <a:rPr lang="en-US" dirty="0"/>
              <a:t>Do you need to explain the model to someone?</a:t>
            </a:r>
          </a:p>
          <a:p>
            <a:r>
              <a:rPr lang="en-US" dirty="0"/>
              <a:t>How important is the best model anyway?</a:t>
            </a:r>
          </a:p>
          <a:p>
            <a:pPr lvl="1"/>
            <a:r>
              <a:rPr lang="en-US" dirty="0"/>
              <a:t>Feature engineering and data cleaning are often more important than the model!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AA1DD0-2167-88C9-53BB-D9B3634AD0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63</a:t>
            </a:fld>
            <a:endParaRPr lang="en-US" dirty="0"/>
          </a:p>
        </p:txBody>
      </p:sp>
      <p:pic>
        <p:nvPicPr>
          <p:cNvPr id="17410" name="Picture 2" descr="Sometimes science is more art than science - Imgur">
            <a:extLst>
              <a:ext uri="{FF2B5EF4-FFF2-40B4-BE49-F238E27FC236}">
                <a16:creationId xmlns:a16="http://schemas.microsoft.com/office/drawing/2014/main" id="{D05F1306-A0BE-F291-031B-66840E2462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1100" y="1529838"/>
            <a:ext cx="3166324" cy="325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E0D093-C0BD-4517-D7FA-2F3C6DCE3CB9}"/>
              </a:ext>
            </a:extLst>
          </p:cNvPr>
          <p:cNvSpPr txBox="1"/>
          <p:nvPr/>
        </p:nvSpPr>
        <p:spPr>
          <a:xfrm>
            <a:off x="1060353" y="6234728"/>
            <a:ext cx="7626447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Data Science Way: Try them all, choose the best performer!! </a:t>
            </a:r>
          </a:p>
        </p:txBody>
      </p:sp>
    </p:spTree>
    <p:extLst>
      <p:ext uri="{BB962C8B-B14F-4D97-AF65-F5344CB8AC3E}">
        <p14:creationId xmlns:p14="http://schemas.microsoft.com/office/powerpoint/2010/main" val="289701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E28E6-2FD9-D737-E2E3-A25ED9207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Advertising Data Example</a:t>
            </a:r>
          </a:p>
        </p:txBody>
      </p:sp>
      <p:pic>
        <p:nvPicPr>
          <p:cNvPr id="6" name="Content Placeholder 5" descr="A table with numbers and a couple of speech bubbles&#10;&#10;Description automatically generated">
            <a:extLst>
              <a:ext uri="{FF2B5EF4-FFF2-40B4-BE49-F238E27FC236}">
                <a16:creationId xmlns:a16="http://schemas.microsoft.com/office/drawing/2014/main" id="{D4C443AD-48E4-D94A-140A-FA51D8256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5034" y="1343807"/>
            <a:ext cx="7208321" cy="388782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AF21C0-B296-CEBA-835A-D2D0E6047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EE96F5-4053-85E3-1993-085C6B81FEE8}"/>
              </a:ext>
            </a:extLst>
          </p:cNvPr>
          <p:cNvSpPr txBox="1"/>
          <p:nvPr/>
        </p:nvSpPr>
        <p:spPr>
          <a:xfrm>
            <a:off x="6662057" y="6613753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Courtesy: Harvard IASC CS109A </a:t>
            </a:r>
            <a:r>
              <a:rPr lang="en-US" sz="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Protopapas</a:t>
            </a:r>
            <a:endParaRPr 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CFA71-6938-FE49-C840-2A0B8BE0DE8D}"/>
              </a:ext>
            </a:extLst>
          </p:cNvPr>
          <p:cNvSpPr txBox="1"/>
          <p:nvPr/>
        </p:nvSpPr>
        <p:spPr>
          <a:xfrm>
            <a:off x="3022954" y="5514193"/>
            <a:ext cx="309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X: thousands of $$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Y: thousands of units sold</a:t>
            </a:r>
          </a:p>
        </p:txBody>
      </p:sp>
    </p:spTree>
    <p:extLst>
      <p:ext uri="{BB962C8B-B14F-4D97-AF65-F5344CB8AC3E}">
        <p14:creationId xmlns:p14="http://schemas.microsoft.com/office/powerpoint/2010/main" val="4217015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DAA29CC1-4E79-CF07-F91D-D6E06E1D8B94}"/>
              </a:ext>
            </a:extLst>
          </p:cNvPr>
          <p:cNvSpPr txBox="1"/>
          <p:nvPr/>
        </p:nvSpPr>
        <p:spPr>
          <a:xfrm>
            <a:off x="2720684" y="2663784"/>
            <a:ext cx="5757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E917D-E3EB-D28E-F9FF-AC10FA79E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Example – Advertising v Sales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9E3224-BA22-1B87-8BCA-1DB2A399B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567" y="865739"/>
            <a:ext cx="7145481" cy="3619750"/>
          </a:xfrm>
          <a:prstGeom prst="rect">
            <a:avLst/>
          </a:prstGeom>
        </p:spPr>
      </p:pic>
      <p:pic>
        <p:nvPicPr>
          <p:cNvPr id="10" name="Content Placeholder 9" descr="A graph showing a number of dots&#10;&#10;Description automatically generated">
            <a:extLst>
              <a:ext uri="{FF2B5EF4-FFF2-40B4-BE49-F238E27FC236}">
                <a16:creationId xmlns:a16="http://schemas.microsoft.com/office/drawing/2014/main" id="{8234F8F5-D83B-9F63-0583-435940B467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87436" y="883764"/>
            <a:ext cx="2369127" cy="3641142"/>
          </a:xfr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7E74A27-64E7-9BC1-3821-86137777EFF7}"/>
              </a:ext>
            </a:extLst>
          </p:cNvPr>
          <p:cNvSpPr txBox="1">
            <a:spLocks/>
          </p:cNvSpPr>
          <p:nvPr/>
        </p:nvSpPr>
        <p:spPr bwMode="auto">
          <a:xfrm>
            <a:off x="326591" y="4844025"/>
            <a:ext cx="4120716" cy="1778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r>
              <a:rPr lang="en-US" sz="1400" kern="0" dirty="0"/>
              <a:t>Is there a relationship between advertising and sales?</a:t>
            </a:r>
          </a:p>
          <a:p>
            <a:pPr>
              <a:buClrTx/>
            </a:pPr>
            <a:r>
              <a:rPr lang="en-US" sz="1400" kern="0" dirty="0"/>
              <a:t>How strong is the relationship between different types of advertising and sales?</a:t>
            </a:r>
          </a:p>
          <a:p>
            <a:pPr>
              <a:buClrTx/>
            </a:pPr>
            <a:r>
              <a:rPr lang="en-US" sz="1400" kern="0" dirty="0"/>
              <a:t>How accurately can we predict future sales?</a:t>
            </a:r>
          </a:p>
          <a:p>
            <a:pPr>
              <a:buClrTx/>
            </a:pPr>
            <a:r>
              <a:rPr lang="en-US" sz="1400" kern="0" dirty="0"/>
              <a:t>Which media has the strongest connection to sales</a:t>
            </a:r>
          </a:p>
          <a:p>
            <a:pPr>
              <a:buClrTx/>
            </a:pPr>
            <a:endParaRPr lang="en-US" sz="1400" kern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D864786-63C5-4104-93AE-73460B418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922" y="969064"/>
            <a:ext cx="7496769" cy="37977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B7691D-3C50-2C5A-1B8E-9E3FE1C9A3E8}"/>
              </a:ext>
            </a:extLst>
          </p:cNvPr>
          <p:cNvSpPr txBox="1"/>
          <p:nvPr/>
        </p:nvSpPr>
        <p:spPr>
          <a:xfrm>
            <a:off x="4919869" y="4520548"/>
            <a:ext cx="319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94070B-66D7-072B-89C9-AAEE90C486EC}"/>
              </a:ext>
            </a:extLst>
          </p:cNvPr>
          <p:cNvSpPr txBox="1"/>
          <p:nvPr/>
        </p:nvSpPr>
        <p:spPr>
          <a:xfrm rot="16200000">
            <a:off x="379859" y="2166688"/>
            <a:ext cx="8290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 units sold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1135E9B-9D2F-07F5-CD6A-872E1F12F10C}"/>
              </a:ext>
            </a:extLst>
          </p:cNvPr>
          <p:cNvSpPr txBox="1">
            <a:spLocks/>
          </p:cNvSpPr>
          <p:nvPr/>
        </p:nvSpPr>
        <p:spPr bwMode="auto">
          <a:xfrm>
            <a:off x="4447306" y="5357771"/>
            <a:ext cx="4120716" cy="7509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r>
              <a:rPr lang="en-US" sz="1400" kern="0" dirty="0"/>
              <a:t>Can do a simple regression for each one, or combine them into a multiple regression</a:t>
            </a:r>
          </a:p>
        </p:txBody>
      </p:sp>
    </p:spTree>
    <p:extLst>
      <p:ext uri="{BB962C8B-B14F-4D97-AF65-F5344CB8AC3E}">
        <p14:creationId xmlns:p14="http://schemas.microsoft.com/office/powerpoint/2010/main" val="3118292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0BCD332-9B8E-F06E-B12C-44CD976059D0}"/>
              </a:ext>
            </a:extLst>
          </p:cNvPr>
          <p:cNvSpPr txBox="1"/>
          <p:nvPr/>
        </p:nvSpPr>
        <p:spPr>
          <a:xfrm>
            <a:off x="3253563" y="1828799"/>
            <a:ext cx="3455581" cy="76944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Regression Line Equation:</a:t>
            </a:r>
          </a:p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CF455E-57C0-40E7-BB0B-D1C707BB9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Regression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2D0BD-49E0-32A2-6407-A65840A90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900"/>
            <a:ext cx="8229600" cy="987654"/>
          </a:xfrm>
        </p:spPr>
        <p:txBody>
          <a:bodyPr/>
          <a:lstStyle/>
          <a:p>
            <a:r>
              <a:rPr lang="en-US" dirty="0"/>
              <a:t>Any line is mathematically expressed as an equation with a slope and an intercept (you may have seen </a:t>
            </a:r>
            <a:r>
              <a:rPr lang="en-US" i="1" dirty="0"/>
              <a:t>y=</a:t>
            </a:r>
            <a:r>
              <a:rPr lang="en-US" i="1" dirty="0" err="1"/>
              <a:t>mx+b</a:t>
            </a:r>
            <a:r>
              <a:rPr lang="en-US" i="1" dirty="0"/>
              <a:t> </a:t>
            </a:r>
            <a:r>
              <a:rPr lang="en-US" dirty="0"/>
              <a:t>in algebra)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7DF27B-7A61-5160-CAE2-76A811A34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37" y="3932429"/>
            <a:ext cx="3352610" cy="261605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D08325F-D436-CAC8-6DD2-CD573C7170EC}"/>
                  </a:ext>
                </a:extLst>
              </p:cNvPr>
              <p:cNvSpPr txBox="1"/>
              <p:nvPr/>
            </p:nvSpPr>
            <p:spPr>
              <a:xfrm>
                <a:off x="4102204" y="2214983"/>
                <a:ext cx="1462195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𝑌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0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X</a:t>
                </a:r>
                <a:endParaRPr lang="en-US" sz="20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D08325F-D436-CAC8-6DD2-CD573C7170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2204" y="2214983"/>
                <a:ext cx="1462195" cy="307777"/>
              </a:xfrm>
              <a:prstGeom prst="rect">
                <a:avLst/>
              </a:prstGeom>
              <a:blipFill>
                <a:blip r:embed="rId4"/>
                <a:stretch>
                  <a:fillRect l="-6034" t="-24000" r="-9483" b="-4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5E4D5E8-415F-ACC1-28D7-068B0F5FD9D2}"/>
                  </a:ext>
                </a:extLst>
              </p:cNvPr>
              <p:cNvSpPr txBox="1"/>
              <p:nvPr/>
            </p:nvSpPr>
            <p:spPr>
              <a:xfrm>
                <a:off x="3528047" y="2665573"/>
                <a:ext cx="5362874" cy="29238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 algn="l">
                  <a:buNone/>
                </a:pPr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Example:</a:t>
                </a:r>
              </a:p>
              <a:p>
                <a:pPr marL="0" indent="0" algn="l">
                  <a:buNone/>
                </a:pPr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Predicting Statewide %Poverty from %HS graduation rate</a:t>
                </a:r>
              </a:p>
              <a:p>
                <a:pPr marL="342900" indent="-342900"/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Y = %Poverty</a:t>
                </a:r>
              </a:p>
              <a:p>
                <a:pPr marL="342900" indent="-342900"/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X = % HS Grad Rate</a:t>
                </a:r>
              </a:p>
              <a:p>
                <a:pPr marL="342900" indent="-342900"/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Regression Line</a:t>
                </a:r>
              </a:p>
              <a:p>
                <a:pPr marL="800100" lvl="1" indent="-342900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= slope of line = -0.62</a:t>
                </a:r>
              </a:p>
              <a:p>
                <a:pPr marL="800100" lvl="1" indent="-342900"/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ahoma" panose="020B0604030504040204" pitchFamily="34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0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= Y-intercept = 64.78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5E4D5E8-415F-ACC1-28D7-068B0F5FD9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8047" y="2665573"/>
                <a:ext cx="5362874" cy="2923877"/>
              </a:xfrm>
              <a:prstGeom prst="rect">
                <a:avLst/>
              </a:prstGeom>
              <a:blipFill>
                <a:blip r:embed="rId5"/>
                <a:stretch>
                  <a:fillRect l="-1182" t="-862" b="-21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oup 15">
            <a:extLst>
              <a:ext uri="{FF2B5EF4-FFF2-40B4-BE49-F238E27FC236}">
                <a16:creationId xmlns:a16="http://schemas.microsoft.com/office/drawing/2014/main" id="{1F8C7CB5-13CD-7696-74CA-AEDB8410F99D}"/>
              </a:ext>
            </a:extLst>
          </p:cNvPr>
          <p:cNvGrpSpPr/>
          <p:nvPr/>
        </p:nvGrpSpPr>
        <p:grpSpPr>
          <a:xfrm>
            <a:off x="3528047" y="5748739"/>
            <a:ext cx="3631223" cy="918594"/>
            <a:chOff x="3528047" y="5748739"/>
            <a:chExt cx="3631223" cy="91859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5618A97-9846-02E5-BCC2-2B6310EFB7EE}"/>
                </a:ext>
              </a:extLst>
            </p:cNvPr>
            <p:cNvSpPr/>
            <p:nvPr/>
          </p:nvSpPr>
          <p:spPr bwMode="auto">
            <a:xfrm>
              <a:off x="3528047" y="5748739"/>
              <a:ext cx="3631223" cy="918594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8E0D30"/>
                </a:buClr>
                <a:buSzTx/>
                <a:buFontTx/>
                <a:buChar char="•"/>
                <a:tabLst/>
              </a:pPr>
              <a:endParaRPr kumimoji="0" lang="en-US" sz="3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Arial" pitchFamily="34" charset="0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82ECF84-41A2-74DC-C6F2-C44DC7298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17287" y="6273913"/>
              <a:ext cx="3252745" cy="269441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E4FA9EFE-DEE8-D075-B5E7-40CCC76677F5}"/>
                    </a:ext>
                  </a:extLst>
                </p:cNvPr>
                <p:cNvSpPr txBox="1"/>
                <p:nvPr/>
              </p:nvSpPr>
              <p:spPr>
                <a:xfrm>
                  <a:off x="4220019" y="5748739"/>
                  <a:ext cx="2247282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buNone/>
                  </a:pP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𝑌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m:t>=64.78 − 0.62</m:t>
                      </m:r>
                    </m:oMath>
                  </a14:m>
                  <a:r>
                    <a:rPr lang="en-US" sz="20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 X</a:t>
                  </a:r>
                  <a:endParaRPr lang="en-US" sz="2000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E4FA9EFE-DEE8-D075-B5E7-40CCC76677F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20019" y="5748739"/>
                  <a:ext cx="2247282" cy="307777"/>
                </a:xfrm>
                <a:prstGeom prst="rect">
                  <a:avLst/>
                </a:prstGeom>
                <a:blipFill>
                  <a:blip r:embed="rId7"/>
                  <a:stretch>
                    <a:fillRect l="-3933" t="-23077" r="-5618" b="-4615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D4E022-9853-46C6-40EC-923CCBFEF6A1}"/>
              </a:ext>
            </a:extLst>
          </p:cNvPr>
          <p:cNvCxnSpPr/>
          <p:nvPr/>
        </p:nvCxnSpPr>
        <p:spPr bwMode="auto">
          <a:xfrm>
            <a:off x="782515" y="4190127"/>
            <a:ext cx="2400300" cy="1586419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DDD67D6-9936-3516-E624-44DAE945BC2F}"/>
              </a:ext>
            </a:extLst>
          </p:cNvPr>
          <p:cNvSpPr txBox="1"/>
          <p:nvPr/>
        </p:nvSpPr>
        <p:spPr>
          <a:xfrm>
            <a:off x="7312261" y="5836100"/>
            <a:ext cx="1631726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negative slope= negative relationship =negative correlation</a:t>
            </a:r>
          </a:p>
        </p:txBody>
      </p:sp>
    </p:spTree>
    <p:extLst>
      <p:ext uri="{BB962C8B-B14F-4D97-AF65-F5344CB8AC3E}">
        <p14:creationId xmlns:p14="http://schemas.microsoft.com/office/powerpoint/2010/main" val="3364688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build="p"/>
      <p:bldP spid="7" grpId="0"/>
      <p:bldP spid="9" grpId="0"/>
      <p:bldP spid="15" grpId="0" animBg="1"/>
    </p:bldLst>
  </p:timing>
</p:sld>
</file>

<file path=ppt/theme/theme1.xml><?xml version="1.0" encoding="utf-8"?>
<a:theme xmlns:a="http://schemas.openxmlformats.org/drawingml/2006/main" name="1_SBE10">
  <a:themeElements>
    <a:clrScheme name="1_SBE10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SBE10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8E0D30"/>
          </a:buClr>
          <a:buSzTx/>
          <a:buFontTx/>
          <a:buChar char="•"/>
          <a:tabLst/>
          <a:defRPr kumimoji="0" sz="3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Arial" pitchFamily="34" charset="0"/>
          </a:defRPr>
        </a:defPPr>
      </a:lstStyle>
    </a:spDef>
    <a:lnDef>
      <a:spPr bwMode="auto">
        <a:ln>
          <a:headEnd type="none" w="med" len="med"/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indent="0" algn="l">
          <a:buNone/>
          <a:defRPr sz="2000" dirty="0" smtClean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defRPr>
        </a:defPPr>
      </a:lstStyle>
    </a:txDef>
  </a:objectDefaults>
  <a:extraClrSchemeLst>
    <a:extraClrScheme>
      <a:clrScheme name="1_SBE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4" id="{968F40C9-4B47-3F4E-B06E-CE07ED36561F}" vid="{FF31808D-4799-174C-9757-E3691499C17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CTV-style</Template>
  <TotalTime>31141</TotalTime>
  <Words>3398</Words>
  <Application>Microsoft Macintosh PowerPoint</Application>
  <PresentationFormat>On-screen Show (4:3)</PresentationFormat>
  <Paragraphs>578</Paragraphs>
  <Slides>63</Slides>
  <Notes>32</Notes>
  <HiddenSlides>3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5" baseType="lpstr">
      <vt:lpstr>ＭＳ Ｐゴシック</vt:lpstr>
      <vt:lpstr>Arial</vt:lpstr>
      <vt:lpstr>Calibri</vt:lpstr>
      <vt:lpstr>Cambria Math</vt:lpstr>
      <vt:lpstr>Consolas</vt:lpstr>
      <vt:lpstr>Courier New</vt:lpstr>
      <vt:lpstr>Lucida Console</vt:lpstr>
      <vt:lpstr>Symbol</vt:lpstr>
      <vt:lpstr>Tahoma</vt:lpstr>
      <vt:lpstr>Times New Roman</vt:lpstr>
      <vt:lpstr>Wingdings</vt:lpstr>
      <vt:lpstr>1_SBE10</vt:lpstr>
      <vt:lpstr>Topic 6 – Regression, Regularization,  and Other Models</vt:lpstr>
      <vt:lpstr>PowerPoint Presentation</vt:lpstr>
      <vt:lpstr>Regression models</vt:lpstr>
      <vt:lpstr>Regression Trees</vt:lpstr>
      <vt:lpstr>PowerPoint Presentation</vt:lpstr>
      <vt:lpstr>Linear Regression</vt:lpstr>
      <vt:lpstr>Advertising Data Example</vt:lpstr>
      <vt:lpstr>Regression Example – Advertising v Sales</vt:lpstr>
      <vt:lpstr>Defining the Regression Line</vt:lpstr>
      <vt:lpstr>Regression line</vt:lpstr>
      <vt:lpstr>Finding the Right Regression Line</vt:lpstr>
      <vt:lpstr>Least Squares Regression Line</vt:lpstr>
      <vt:lpstr>Multiple Regression Model</vt:lpstr>
      <vt:lpstr> Linear Regression - Statistics</vt:lpstr>
      <vt:lpstr>Regression output - python</vt:lpstr>
      <vt:lpstr>Regression - Complexity</vt:lpstr>
      <vt:lpstr>Extending Regression: Non-linear regression models</vt:lpstr>
      <vt:lpstr>Add polynomials where needed</vt:lpstr>
      <vt:lpstr>Interaction Terms</vt:lpstr>
      <vt:lpstr>PowerPoint Presentation</vt:lpstr>
      <vt:lpstr>PowerPoint Presentation</vt:lpstr>
      <vt:lpstr>Logistic Regression </vt:lpstr>
      <vt:lpstr>Logistic Regression</vt:lpstr>
      <vt:lpstr>PowerPoint Presentation</vt:lpstr>
      <vt:lpstr>Complexity </vt:lpstr>
      <vt:lpstr>Complexity in Regression</vt:lpstr>
      <vt:lpstr>Complexity in Regression</vt:lpstr>
      <vt:lpstr>A real example….</vt:lpstr>
      <vt:lpstr>Complexity in Regression</vt:lpstr>
      <vt:lpstr>Regularized Regression</vt:lpstr>
      <vt:lpstr>Regularized Regression</vt:lpstr>
      <vt:lpstr>Key points about Regularized Regression</vt:lpstr>
      <vt:lpstr>Regularized Logistic Regression</vt:lpstr>
      <vt:lpstr>Lasso v. Ridge Shrinkage</vt:lpstr>
      <vt:lpstr>Regularization Uses</vt:lpstr>
      <vt:lpstr>PowerPoint Presentation</vt:lpstr>
      <vt:lpstr>PowerPoint Presentation</vt:lpstr>
      <vt:lpstr>Mathematical Classification</vt:lpstr>
      <vt:lpstr>Mathematical Classification</vt:lpstr>
      <vt:lpstr>Linear Classification via Discriminants</vt:lpstr>
      <vt:lpstr>Linear Discriminant Models </vt:lpstr>
      <vt:lpstr>PowerPoint Presentation</vt:lpstr>
      <vt:lpstr>Classification via Support Vector Machines</vt:lpstr>
      <vt:lpstr>Which line is best?</vt:lpstr>
      <vt:lpstr>Maximizing margin:  support vector machine (SVM)</vt:lpstr>
      <vt:lpstr>SVM in Predictive Modelling</vt:lpstr>
      <vt:lpstr>PowerPoint Presentation</vt:lpstr>
      <vt:lpstr>Time Series or Forecasting</vt:lpstr>
      <vt:lpstr>Example: Amtrak</vt:lpstr>
      <vt:lpstr>Forecasting</vt:lpstr>
      <vt:lpstr>Forecasting : Training and Test</vt:lpstr>
      <vt:lpstr>Statistical Forecasting</vt:lpstr>
      <vt:lpstr>Algorithmic Forecasting - Prophet</vt:lpstr>
      <vt:lpstr>PowerPoint Presentation</vt:lpstr>
      <vt:lpstr>Inspiration from Biology</vt:lpstr>
      <vt:lpstr>From Real to Artificial</vt:lpstr>
      <vt:lpstr>Nodes: A Closer Look</vt:lpstr>
      <vt:lpstr>Neural Network: Architecture</vt:lpstr>
      <vt:lpstr>Neural Networks: The Model</vt:lpstr>
      <vt:lpstr>Taking Neural Nets to 11…</vt:lpstr>
      <vt:lpstr>PowerPoint Presentation</vt:lpstr>
      <vt:lpstr>Building your toolbox</vt:lpstr>
      <vt:lpstr>What model do I choose?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volinsky</dc:creator>
  <cp:lastModifiedBy>chris volinsky</cp:lastModifiedBy>
  <cp:revision>68</cp:revision>
  <dcterms:created xsi:type="dcterms:W3CDTF">2023-07-07T20:20:38Z</dcterms:created>
  <dcterms:modified xsi:type="dcterms:W3CDTF">2024-11-01T14:33:29Z</dcterms:modified>
</cp:coreProperties>
</file>

<file path=docProps/thumbnail.jpeg>
</file>